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Lst>
  <p:sldSz cx="9144000" cy="5143500" type="screen16x9"/>
  <p:notesSz cx="5143500" cy="9144000"/>
  <p:embeddedFontLst>
    <p:embeddedFont>
      <p:font typeface="Geist Mono" panose="02010009000000000000" pitchFamily="49" charset="77"/>
      <p:regular r:id="rId41"/>
      <p:bold r:id="rId42"/>
      <p:italic r:id="rId43"/>
      <p:boldItalic r:id="rId44"/>
    </p:embeddedFont>
    <p:embeddedFont>
      <p:font typeface="Georgia" panose="02040502050405020303" pitchFamily="18" charset="0"/>
      <p:regular r:id="rId45"/>
      <p:bold r:id="rId46"/>
      <p:italic r:id="rId47"/>
      <p:boldItalic r:id="rId48"/>
    </p:embeddedFont>
    <p:embeddedFont>
      <p:font typeface="Hanken Grotesk" pitchFamily="2" charset="77"/>
      <p:regular r:id="rId49"/>
      <p:bold r:id="rId50"/>
      <p:italic r:id="rId51"/>
      <p:boldItalic r:id="rId52"/>
    </p:embeddedFont>
    <p:embeddedFont>
      <p:font typeface="Hanken Grotesk ExtraBold" pitchFamily="2" charset="77"/>
      <p:bold r:id="rId53"/>
      <p:italic r:id="rId54"/>
      <p:boldItalic r:id="rId55"/>
    </p:embeddedFont>
    <p:embeddedFont>
      <p:font typeface="Trebuchet MS" panose="020B0703020202090204" pitchFamily="34" charset="0"/>
      <p:regular r:id="rId56"/>
      <p:bold r:id="rId57"/>
      <p: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43">
          <p15:clr>
            <a:srgbClr val="747775"/>
          </p15:clr>
        </p15:guide>
        <p15:guide id="2" pos="2920">
          <p15:clr>
            <a:srgbClr val="747775"/>
          </p15:clr>
        </p15:guide>
        <p15:guide id="3" orient="horz" pos="368">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9" roundtripDataSignature="AMtx7mht8x7igs9eFd460xmVVsFYXrDZu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60" d="100"/>
          <a:sy n="160" d="100"/>
        </p:scale>
        <p:origin x="432" y="176"/>
      </p:cViewPr>
      <p:guideLst>
        <p:guide orient="horz" pos="1043"/>
        <p:guide pos="2920"/>
        <p:guide orient="horz" pos="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font" Target="fonts/font15.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font" Target="fonts/font18.fntdata"/><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8" Type="http://schemas.openxmlformats.org/officeDocument/2006/relationships/slide" Target="slides/slide7.xml"/><Relationship Id="rId51" Type="http://schemas.openxmlformats.org/officeDocument/2006/relationships/font" Target="fonts/font1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59" Type="http://customschemas.google.com/relationships/presentationmetadata" Target="metadata"/><Relationship Id="rId20" Type="http://schemas.openxmlformats.org/officeDocument/2006/relationships/slide" Target="slides/slide19.xml"/><Relationship Id="rId41" Type="http://schemas.openxmlformats.org/officeDocument/2006/relationships/font" Target="fonts/font1.fntdata"/><Relationship Id="rId54" Type="http://schemas.openxmlformats.org/officeDocument/2006/relationships/font" Target="fonts/font14.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9.fntdata"/><Relationship Id="rId57" Type="http://schemas.openxmlformats.org/officeDocument/2006/relationships/font" Target="fonts/font17.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
        <p:cNvGrpSpPr/>
        <p:nvPr/>
      </p:nvGrpSpPr>
      <p:grpSpPr>
        <a:xfrm>
          <a:off x="0" y="0"/>
          <a:ext cx="0" cy="0"/>
          <a:chOff x="0" y="0"/>
          <a:chExt cx="0" cy="0"/>
        </a:xfrm>
      </p:grpSpPr>
      <p:sp>
        <p:nvSpPr>
          <p:cNvPr id="12" name="Google Shape;1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 name="Google Shape;1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OPENING POLL — do this before advancing to the next slide.</a:t>
            </a:r>
            <a:br>
              <a:rPr lang="en-US"/>
            </a:br>
            <a:br>
              <a:rPr lang="en-US"/>
            </a:br>
            <a:r>
              <a:rPr lang="en-US"/>
              <a:t>1. 'Before we get into it, quick show of hands. How many of you have searched for information about your own organisation using an AI tool — ChatGPT, Claude, Gemini, Perplexity?'</a:t>
            </a:r>
            <a:br>
              <a:rPr lang="en-US"/>
            </a:br>
            <a:r>
              <a:rPr lang="en-US"/>
              <a:t>(Wait for hands — should be a good number)</a:t>
            </a:r>
            <a:br>
              <a:rPr lang="en-US"/>
            </a:br>
            <a:br>
              <a:rPr lang="en-US"/>
            </a:br>
            <a:r>
              <a:rPr lang="en-US"/>
              <a:t>2. 'OK, good. Now — how many of you were happy with what it said?'</a:t>
            </a:r>
            <a:br>
              <a:rPr lang="en-US"/>
            </a:br>
            <a:r>
              <a:rPr lang="en-US"/>
              <a:t>(Watch hands drop, laughs, groans)</a:t>
            </a:r>
            <a:br>
              <a:rPr lang="en-US"/>
            </a:br>
            <a:br>
              <a:rPr lang="en-US"/>
            </a:br>
            <a:r>
              <a:rPr lang="en-US"/>
              <a:t>'That gap — between using AI search and trusting what it says about YOU — is exactly what the next 45 minutes is about.'</a:t>
            </a:r>
            <a:br>
              <a:rPr lang="en-US"/>
            </a:br>
            <a:br>
              <a:rPr lang="en-US"/>
            </a:br>
            <a:r>
              <a:rPr lang="en-US"/>
              <a:t>Then advance to the 93% slide.</a:t>
            </a:r>
            <a:endParaRPr/>
          </a:p>
        </p:txBody>
      </p:sp>
      <p:sp>
        <p:nvSpPr>
          <p:cNvPr id="14" name="Google Shape;1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200"/>
              </a:spcBef>
              <a:spcAft>
                <a:spcPts val="0"/>
              </a:spcAft>
              <a:buClr>
                <a:schemeClr val="dk1"/>
              </a:buClr>
              <a:buSzPts val="1100"/>
              <a:buFont typeface="Arial"/>
              <a:buNone/>
            </a:pPr>
            <a:r>
              <a:rPr lang="en-US" sz="1000">
                <a:latin typeface="Arial"/>
                <a:ea typeface="Arial"/>
                <a:cs typeface="Arial"/>
                <a:sym typeface="Arial"/>
              </a:rPr>
              <a:t>They are not experience providers. They are intermediaries — and they are building citation control in AI at the same time they are winning paid search.You cannot outspend them. But you can out-authorise them.</a:t>
            </a:r>
            <a:endParaRPr sz="1000">
              <a:latin typeface="Arial"/>
              <a:ea typeface="Arial"/>
              <a:cs typeface="Arial"/>
              <a:sym typeface="Arial"/>
            </a:endParaRPr>
          </a:p>
          <a:p>
            <a:pPr marL="0" lvl="0" indent="0" algn="l" rtl="0">
              <a:lnSpc>
                <a:spcPct val="100000"/>
              </a:lnSpc>
              <a:spcBef>
                <a:spcPts val="400"/>
              </a:spcBef>
              <a:spcAft>
                <a:spcPts val="0"/>
              </a:spcAft>
              <a:buSzPts val="1400"/>
              <a:buNone/>
            </a:pPr>
            <a:endParaRPr/>
          </a:p>
        </p:txBody>
      </p:sp>
      <p:sp>
        <p:nvSpPr>
          <p:cNvPr id="129" name="Google Shape;12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f941386167_0_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g3f941386167_0_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200"/>
              </a:spcBef>
              <a:spcAft>
                <a:spcPts val="400"/>
              </a:spcAft>
              <a:buClr>
                <a:schemeClr val="dk1"/>
              </a:buClr>
              <a:buSzPts val="1100"/>
              <a:buFont typeface="Arial"/>
              <a:buNone/>
            </a:pPr>
            <a:r>
              <a:rPr lang="en-US" sz="1000">
                <a:solidFill>
                  <a:schemeClr val="lt1"/>
                </a:solidFill>
                <a:highlight>
                  <a:schemeClr val="dk1"/>
                </a:highlight>
                <a:latin typeface="Arial"/>
                <a:ea typeface="Arial"/>
                <a:cs typeface="Arial"/>
                <a:sym typeface="Arial"/>
              </a:rPr>
              <a:t>In a healthy category, you should win your own brand cheaply and organically.In Australian tourism, that pattern has broken. OTAs bid on your name. You are forced to bid back — at OTA-level prices — just to reach a customer who was already looking for you</a:t>
            </a:r>
            <a:endParaRPr/>
          </a:p>
        </p:txBody>
      </p:sp>
      <p:sp>
        <p:nvSpPr>
          <p:cNvPr id="142" name="Google Shape;142;g3f941386167_0_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f94138616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g3f941386167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The big aha. Total clicks down, but visitors who DO arrive from AI convert at 5x. Volume is scary. Quality is incredibly promising.</a:t>
            </a:r>
            <a:endParaRPr/>
          </a:p>
        </p:txBody>
      </p:sp>
      <p:sp>
        <p:nvSpPr>
          <p:cNvPr id="152" name="Google Shape;152;g3f941386167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Point to 2026 on the chart. 'We are right here.' The green Total line stays flat — traffic isn't disappearing, the SOURCE is shifting. The question isn't whether this happens — it's whether you're ready.</a:t>
            </a:r>
            <a:endParaRPr/>
          </a:p>
        </p:txBody>
      </p:sp>
      <p:sp>
        <p:nvSpPr>
          <p:cNvPr id="168" name="Google Shape;16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3c5dae74d83_2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g3c5dae74d83_2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KEY REFRAME for this audience. The zero-click crisis is a publisher problem. For everyone in this room, the stakes are different: misinformation, loss of authority, broken paths to action. Not lost ad revenue.</a:t>
            </a:r>
            <a:endParaRPr/>
          </a:p>
        </p:txBody>
      </p:sp>
      <p:sp>
        <p:nvSpPr>
          <p:cNvPr id="178" name="Google Shape;178;g3c5dae74d83_2_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3f941386167_0_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g3f941386167_0_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200"/>
              </a:spcBef>
              <a:spcAft>
                <a:spcPts val="400"/>
              </a:spcAft>
              <a:buSzPts val="1100"/>
              <a:buNone/>
            </a:pPr>
            <a:r>
              <a:rPr lang="en-US" sz="1000">
                <a:solidFill>
                  <a:schemeClr val="lt1"/>
                </a:solidFill>
                <a:highlight>
                  <a:schemeClr val="dk1"/>
                </a:highlight>
                <a:latin typeface="Arial"/>
                <a:ea typeface="Arial"/>
                <a:cs typeface="Arial"/>
                <a:sym typeface="Arial"/>
              </a:rPr>
              <a:t>In a healthy category, you should win your own brand cheaply and organically.In Australian tourism, that pattern has broken. OTAs bid on your name. You are forced to bid back — at OTA-level prices — just to reach a customer who was already looking for you</a:t>
            </a:r>
            <a:endParaRPr/>
          </a:p>
        </p:txBody>
      </p:sp>
      <p:sp>
        <p:nvSpPr>
          <p:cNvPr id="196" name="Google Shape;196;g3f941386167_0_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What makes a website AI-friendly. These aren't new concepts — but they matter more than ever because AI is using them to decide WHO to cite.</a:t>
            </a:r>
            <a:endParaRPr/>
          </a:p>
        </p:txBody>
      </p:sp>
      <p:sp>
        <p:nvSpPr>
          <p:cNvPr id="209" name="Google Shape;209;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THE PRESSURE RELEASE. 'I know this feels like a lot. AI agents, protocols, zero-click — it's moving fast. But the fundamentals haven't changed. If you're producing authoritative content in clean semantic HTML, you're well placed to ride out the storm. You don't need to throw everything out. You need to do the basics brilliantly.'</a:t>
            </a:r>
            <a:endParaRPr/>
          </a:p>
        </p:txBody>
      </p:sp>
      <p:sp>
        <p:nvSpPr>
          <p:cNvPr id="231" name="Google Shape;231;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Localise everything. Make it about Tasmania. Mention specific councils, tourism operators, the Service Tasmania portal. Reference the Weldborough story again. This audience is predominantly public sector — speak their language.</a:t>
            </a:r>
            <a:endParaRPr/>
          </a:p>
        </p:txBody>
      </p:sp>
      <p:sp>
        <p:nvSpPr>
          <p:cNvPr id="263" name="Google Shape;26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3d78d94c89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g3d78d94c89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This isn't about competing with ChatGPT. It's about making your own website actually useful. The content is yours, answers are sourced, the citizen stays on your site. Three layers: LLM understands intent, Elasticsearch retrieves content, AI summarises with links. Way better than keyword search on a 500-page council site.</a:t>
            </a:r>
            <a:endParaRPr/>
          </a:p>
        </p:txBody>
      </p:sp>
      <p:sp>
        <p:nvSpPr>
          <p:cNvPr id="283" name="Google Shape;283;g3d78d94c89d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
        <p:cNvGrpSpPr/>
        <p:nvPr/>
      </p:nvGrpSpPr>
      <p:grpSpPr>
        <a:xfrm>
          <a:off x="0" y="0"/>
          <a:ext cx="0" cy="0"/>
          <a:chOff x="0" y="0"/>
          <a:chExt cx="0" cy="0"/>
        </a:xfrm>
      </p:grpSpPr>
      <p:sp>
        <p:nvSpPr>
          <p:cNvPr id="23" name="Google Shape;2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 name="Google Shape;2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Open with this. Let it sit. Then ask: 'If 93% of searches don't click, what's the point of a website?' Pause. This is what everyone's asking. The answer will surprise them.</a:t>
            </a:r>
            <a:endParaRPr/>
          </a:p>
        </p:txBody>
      </p:sp>
      <p:sp>
        <p:nvSpPr>
          <p:cNvPr id="25" name="Google Shape;2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Concrete actions. 1) Look at your top 20 pages — are they answering questions? 2) Literally go to ChatGPT and ask about your org. 3) Site search logs are gold. 4) Schema markup, clean HTML. 5) Don't wait for AI to represent you — bring it to your platform. Ionata AI Summary Search is option 5 in action.</a:t>
            </a:r>
            <a:endParaRPr/>
          </a:p>
        </p:txBody>
      </p:sp>
      <p:sp>
        <p:nvSpPr>
          <p:cNvPr id="320" name="Google Shape;32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f941386167_0_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g3f941386167_0_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Concrete actions. 1) Look at your top 20 pages — are they answering questions? 2) Literally go to ChatGPT and ask about your org. 3) Site search logs are gold. 4) Schema markup, clean HTML. 5) Don't wait for AI to represent you — bring it to your platform. Ionata AI Summary Search is option 5 in action.</a:t>
            </a:r>
            <a:endParaRPr/>
          </a:p>
        </p:txBody>
      </p:sp>
      <p:sp>
        <p:nvSpPr>
          <p:cNvPr id="350" name="Google Shape;350;g3f941386167_0_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'Your website is more important than ever. Just not for the reasons you think.' Pause. Thank the audience. Open for questions.</a:t>
            </a:r>
            <a:endParaRPr/>
          </a:p>
        </p:txBody>
      </p:sp>
      <p:sp>
        <p:nvSpPr>
          <p:cNvPr id="358" name="Google Shape;358;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 introduce this as a case study in adapting to search platform shifts.</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2575202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scene: eGuide started as a publisher, not an operator, chasing Google traffic.</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4545341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Google's ranking factors actually rewarded, and the searches eGuide won.</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2061611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2015 pivot point: OTAs disintermediated affiliates, and Google's criteria shifted toward trust signals.</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4108825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eGuide stopped being an affiliate and became a real operator, building specialist brands.</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32801318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2024-2026 shift: from keyword search to conversational AI queries.</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861082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g3c5d817bbb8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 name="Google Shape;33;g3c5d817bbb8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Build on the 93%. 'Nearly 9 in 10 queries AI answers are informational — people wanting to learn something. Opening hours, definitions, how-to basics. But look at what's LEFT: commercial, transactional, navigational queries. The valuable clicks. AI is essentially filtering out the tyre-kickers and leaving you with the serious visitors.'</a:t>
            </a:r>
            <a:endParaRPr/>
          </a:p>
        </p:txBody>
      </p:sp>
      <p:sp>
        <p:nvSpPr>
          <p:cNvPr id="34" name="Google Shape;34;g3c5d817bbb8_0_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pivotal reframe of the entire talk. Give it room to land.</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2041383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Concrete example: the website shifted from describing tours to answering real traveller questions.</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39500025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Proof over claims: expertise had to be demonstrated, not stated.</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550222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hub diagram: AI reads eGuide's reputation across every channel, not just the website.</a:t>
            </a:r>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22210600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Freshness as a trust signal — regularly updated information tells AI the business is active.</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8841083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core reframe of the whole talk: Google judged a webpage, AI judges a reputation.</a:t>
            </a:r>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36647126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Forward-looking: the concrete cadence eGuide commits to for 2026-2027.</a:t>
            </a:r>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1785404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Zoom out: platforms keep changing, but the underlying winning trait never has.</a:t>
            </a:r>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29593792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slide — leave the audience with the single operating principle.</a:t>
            </a:r>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116507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 name="Google Shape;4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Introduce 'The Great Decoupling' as a phrase. Search volume is UP. Clicks are DOWN. That's not the web dying — it's the relationship between searching and clicking breaking apart. Ground it with Pew data: 68,000 real queries, behavioural data not surveys. Even the most conservative research shows a 47% click reduction.</a:t>
            </a:r>
            <a:endParaRPr/>
          </a:p>
        </p:txBody>
      </p:sp>
      <p:sp>
        <p:nvSpPr>
          <p:cNvPr id="42" name="Google Shape;4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 name="Google Shape;55;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Walk through the doom narrative the audience has heard. Let it breathe. Then...</a:t>
            </a:r>
            <a:endParaRPr/>
          </a:p>
        </p:txBody>
      </p:sp>
      <p:sp>
        <p:nvSpPr>
          <p:cNvPr id="56" name="Google Shape;56;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 name="Google Shape;7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THE PLOT TWIST. Pause before this slide. AI has actually REVERSED the decline. These LLMs need authoritative sources. Your website IS that source. More important than ever — just in a different way.</a:t>
            </a:r>
            <a:endParaRPr/>
          </a:p>
        </p:txBody>
      </p:sp>
      <p:sp>
        <p:nvSpPr>
          <p:cNvPr id="72" name="Google Shape;7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 name="Google Shape;8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KEY REFRAME for this audience. The zero-click crisis is a publisher problem. For everyone in this room, the stakes are different: misinformation, loss of authority, broken paths to action. Not lost ad revenue.</a:t>
            </a:r>
            <a:endParaRPr/>
          </a:p>
        </p:txBody>
      </p:sp>
      <p:sp>
        <p:nvSpPr>
          <p:cNvPr id="86" name="Google Shape;8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3c5d817bbb8_0_1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g3c5d817bbb8_0_1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'Some of you might have seen this story in January.' Tell it conversationally. Let the image do the work — it looks completely real. The lesson isn't 'don't use AI.' It's: when authoritative sources are absent, AI fills the gap with hallucinations. Then say: 'And it's not just tourism...' and advance to the next slide.</a:t>
            </a:r>
            <a:endParaRPr/>
          </a:p>
        </p:txBody>
      </p:sp>
      <p:sp>
        <p:nvSpPr>
          <p:cNvPr id="104" name="Google Shape;104;g3c5d817bbb8_0_13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c5dae74d83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g3c5dae74d83_2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'Some of you might have seen this story in January.' Tell it conversationally. Let the image do the work — it looks completely real. The lesson isn't 'don't use AI.' It's: when authoritative sources are absent, AI fills the gap with hallucinations. Then say: 'And it's not just tourism...' and advance to the next slide.</a:t>
            </a:r>
            <a:endParaRPr/>
          </a:p>
        </p:txBody>
      </p:sp>
      <p:sp>
        <p:nvSpPr>
          <p:cNvPr id="115" name="Google Shape;115;g3c5dae74d83_2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DF0F5"/>
        </a:solidFill>
        <a:effectLst/>
      </p:bgPr>
    </p:bg>
    <p:spTree>
      <p:nvGrpSpPr>
        <p:cNvPr id="1" name="Shape 15"/>
        <p:cNvGrpSpPr/>
        <p:nvPr/>
      </p:nvGrpSpPr>
      <p:grpSpPr>
        <a:xfrm>
          <a:off x="0" y="0"/>
          <a:ext cx="0" cy="0"/>
          <a:chOff x="0" y="0"/>
          <a:chExt cx="0" cy="0"/>
        </a:xfrm>
      </p:grpSpPr>
      <p:sp>
        <p:nvSpPr>
          <p:cNvPr id="16" name="Google Shape;16;p1"/>
          <p:cNvSpPr/>
          <p:nvPr/>
        </p:nvSpPr>
        <p:spPr>
          <a:xfrm>
            <a:off x="213821" y="4479547"/>
            <a:ext cx="3686400" cy="431100"/>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Clr>
                <a:srgbClr val="666666"/>
              </a:buClr>
              <a:buSzPts val="1400"/>
              <a:buFont typeface="Calibri"/>
              <a:buNone/>
            </a:pPr>
            <a:r>
              <a:rPr lang="en-US" sz="600" b="0" i="0" u="none" strike="noStrike" cap="none">
                <a:solidFill>
                  <a:srgbClr val="B5B2A6"/>
                </a:solidFill>
                <a:latin typeface="Geist Mono"/>
                <a:ea typeface="Geist Mono"/>
                <a:cs typeface="Geist Mono"/>
                <a:sym typeface="Geist Mono"/>
              </a:rPr>
              <a:t>MARTIN ANDERSON </a:t>
            </a:r>
            <a:endParaRPr sz="600" b="0" i="0" u="none" strike="noStrike" cap="none">
              <a:solidFill>
                <a:srgbClr val="B5B2A6"/>
              </a:solidFill>
              <a:latin typeface="Geist Mono"/>
              <a:ea typeface="Geist Mono"/>
              <a:cs typeface="Geist Mono"/>
              <a:sym typeface="Geist Mono"/>
            </a:endParaRPr>
          </a:p>
          <a:p>
            <a:pPr marL="0" marR="0" lvl="0" indent="0" algn="l" rtl="0">
              <a:lnSpc>
                <a:spcPct val="115000"/>
              </a:lnSpc>
              <a:spcBef>
                <a:spcPts val="0"/>
              </a:spcBef>
              <a:spcAft>
                <a:spcPts val="0"/>
              </a:spcAft>
              <a:buClr>
                <a:srgbClr val="666666"/>
              </a:buClr>
              <a:buSzPts val="1400"/>
              <a:buFont typeface="Calibri"/>
              <a:buNone/>
            </a:pPr>
            <a:r>
              <a:rPr lang="en-US" sz="600">
                <a:solidFill>
                  <a:srgbClr val="B5B2A6"/>
                </a:solidFill>
                <a:latin typeface="Geist Mono"/>
                <a:ea typeface="Geist Mono"/>
                <a:cs typeface="Geist Mono"/>
                <a:sym typeface="Geist Mono"/>
              </a:rPr>
              <a:t>CEO + FOUNDER</a:t>
            </a:r>
            <a:r>
              <a:rPr lang="en-US" sz="600" b="0" i="0" u="none" strike="noStrike" cap="none">
                <a:solidFill>
                  <a:srgbClr val="B5B2A6"/>
                </a:solidFill>
                <a:latin typeface="Geist Mono"/>
                <a:ea typeface="Geist Mono"/>
                <a:cs typeface="Geist Mono"/>
                <a:sym typeface="Geist Mono"/>
              </a:rPr>
              <a:t>, IONATA</a:t>
            </a:r>
            <a:endParaRPr sz="600" b="0" i="0" u="none" strike="noStrike" cap="none">
              <a:solidFill>
                <a:srgbClr val="B5B2A6"/>
              </a:solidFill>
              <a:latin typeface="Geist Mono"/>
              <a:ea typeface="Geist Mono"/>
              <a:cs typeface="Geist Mono"/>
              <a:sym typeface="Geist Mono"/>
            </a:endParaRPr>
          </a:p>
          <a:p>
            <a:pPr marL="0" marR="0" lvl="0" indent="0" algn="l" rtl="0">
              <a:lnSpc>
                <a:spcPct val="115000"/>
              </a:lnSpc>
              <a:spcBef>
                <a:spcPts val="0"/>
              </a:spcBef>
              <a:spcAft>
                <a:spcPts val="0"/>
              </a:spcAft>
              <a:buClr>
                <a:srgbClr val="666666"/>
              </a:buClr>
              <a:buSzPts val="1400"/>
              <a:buFont typeface="Calibri"/>
              <a:buNone/>
            </a:pPr>
            <a:r>
              <a:rPr lang="en-US" sz="600">
                <a:solidFill>
                  <a:srgbClr val="B5B2A6"/>
                </a:solidFill>
                <a:latin typeface="Geist Mono"/>
                <a:ea typeface="Geist Mono"/>
                <a:cs typeface="Geist Mono"/>
                <a:sym typeface="Geist Mono"/>
              </a:rPr>
              <a:t>TICT CONFERENCE 2026</a:t>
            </a:r>
            <a:endParaRPr sz="600" b="0" i="0" u="none" strike="noStrike" cap="none">
              <a:solidFill>
                <a:srgbClr val="B5B2A6"/>
              </a:solidFill>
              <a:latin typeface="Geist Mono"/>
              <a:ea typeface="Geist Mono"/>
              <a:cs typeface="Geist Mono"/>
              <a:sym typeface="Geist Mono"/>
            </a:endParaRPr>
          </a:p>
        </p:txBody>
      </p:sp>
      <p:pic>
        <p:nvPicPr>
          <p:cNvPr id="17" name="Google Shape;17;p1"/>
          <p:cNvPicPr preferRelativeResize="0"/>
          <p:nvPr/>
        </p:nvPicPr>
        <p:blipFill rotWithShape="1">
          <a:blip r:embed="rId3">
            <a:alphaModFix/>
          </a:blip>
          <a:srcRect/>
          <a:stretch/>
        </p:blipFill>
        <p:spPr>
          <a:xfrm>
            <a:off x="309601" y="309600"/>
            <a:ext cx="1058144" cy="243325"/>
          </a:xfrm>
          <a:prstGeom prst="rect">
            <a:avLst/>
          </a:prstGeom>
          <a:noFill/>
          <a:ln>
            <a:noFill/>
          </a:ln>
        </p:spPr>
      </p:pic>
      <p:grpSp>
        <p:nvGrpSpPr>
          <p:cNvPr id="18" name="Google Shape;18;p1"/>
          <p:cNvGrpSpPr/>
          <p:nvPr/>
        </p:nvGrpSpPr>
        <p:grpSpPr>
          <a:xfrm>
            <a:off x="212750" y="1563863"/>
            <a:ext cx="5636950" cy="1630376"/>
            <a:chOff x="212750" y="1274238"/>
            <a:chExt cx="5636950" cy="1630376"/>
          </a:xfrm>
        </p:grpSpPr>
        <p:sp>
          <p:nvSpPr>
            <p:cNvPr id="19" name="Google Shape;19;p1"/>
            <p:cNvSpPr/>
            <p:nvPr/>
          </p:nvSpPr>
          <p:spPr>
            <a:xfrm>
              <a:off x="213300" y="1274238"/>
              <a:ext cx="5636400" cy="11250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000000"/>
                </a:buClr>
                <a:buSzPts val="4400"/>
                <a:buFont typeface="Arial"/>
                <a:buNone/>
              </a:pPr>
              <a:r>
                <a:rPr lang="en-US" sz="4400" b="0" i="0" u="none" strike="noStrike" cap="none">
                  <a:solidFill>
                    <a:srgbClr val="4F4E53"/>
                  </a:solidFill>
                  <a:latin typeface="Hanken Grotesk ExtraBold"/>
                  <a:ea typeface="Hanken Grotesk ExtraBold"/>
                  <a:cs typeface="Hanken Grotesk ExtraBold"/>
                  <a:sym typeface="Hanken Grotesk ExtraBold"/>
                </a:rPr>
                <a:t>Your Website's New</a:t>
              </a:r>
              <a:endParaRPr sz="4400" b="0" i="0" u="none" strike="noStrike" cap="none">
                <a:solidFill>
                  <a:srgbClr val="4F4E53"/>
                </a:solidFill>
                <a:latin typeface="Hanken Grotesk ExtraBold"/>
                <a:ea typeface="Hanken Grotesk ExtraBold"/>
                <a:cs typeface="Hanken Grotesk ExtraBold"/>
                <a:sym typeface="Hanken Grotesk ExtraBold"/>
              </a:endParaRPr>
            </a:p>
            <a:p>
              <a:pPr marL="0" marR="0" lvl="0" indent="0" algn="l" rtl="0">
                <a:lnSpc>
                  <a:spcPct val="80000"/>
                </a:lnSpc>
                <a:spcBef>
                  <a:spcPts val="0"/>
                </a:spcBef>
                <a:spcAft>
                  <a:spcPts val="0"/>
                </a:spcAft>
                <a:buClr>
                  <a:srgbClr val="000000"/>
                </a:buClr>
                <a:buSzPts val="4400"/>
                <a:buFont typeface="Arial"/>
                <a:buNone/>
              </a:pPr>
              <a:r>
                <a:rPr lang="en-US" sz="4400" b="0" i="0" u="none" strike="noStrike" cap="none">
                  <a:solidFill>
                    <a:srgbClr val="4F4E53"/>
                  </a:solidFill>
                  <a:latin typeface="Hanken Grotesk ExtraBold"/>
                  <a:ea typeface="Hanken Grotesk ExtraBold"/>
                  <a:cs typeface="Hanken Grotesk ExtraBold"/>
                  <a:sym typeface="Hanken Grotesk ExtraBold"/>
                </a:rPr>
                <a:t>Audience is a Robot</a:t>
              </a:r>
              <a:endParaRPr sz="4400" b="0" i="0" u="none" strike="noStrike" cap="none">
                <a:solidFill>
                  <a:srgbClr val="4F4E53"/>
                </a:solidFill>
                <a:latin typeface="Hanken Grotesk ExtraBold"/>
                <a:ea typeface="Hanken Grotesk ExtraBold"/>
                <a:cs typeface="Hanken Grotesk ExtraBold"/>
                <a:sym typeface="Hanken Grotesk ExtraBold"/>
              </a:endParaRPr>
            </a:p>
          </p:txBody>
        </p:sp>
        <p:sp>
          <p:nvSpPr>
            <p:cNvPr id="20" name="Google Shape;20;p1"/>
            <p:cNvSpPr/>
            <p:nvPr/>
          </p:nvSpPr>
          <p:spPr>
            <a:xfrm>
              <a:off x="212750" y="2473514"/>
              <a:ext cx="3686400" cy="431100"/>
            </a:xfrm>
            <a:prstGeom prst="rect">
              <a:avLst/>
            </a:prstGeom>
            <a:noFill/>
            <a:ln>
              <a:noFill/>
            </a:ln>
          </p:spPr>
          <p:txBody>
            <a:bodyPr spcFirstLastPara="1" wrap="square" lIns="91425" tIns="45700" rIns="91425" bIns="45700" anchor="ctr" anchorCtr="0">
              <a:noAutofit/>
            </a:bodyPr>
            <a:lstStyle/>
            <a:p>
              <a:pPr marL="0" marR="0" lvl="0" indent="0" algn="l" rtl="0">
                <a:lnSpc>
                  <a:spcPct val="130000"/>
                </a:lnSpc>
                <a:spcBef>
                  <a:spcPts val="0"/>
                </a:spcBef>
                <a:spcAft>
                  <a:spcPts val="0"/>
                </a:spcAft>
                <a:buClr>
                  <a:srgbClr val="999999"/>
                </a:buClr>
                <a:buSzPts val="1600"/>
                <a:buFont typeface="Calibri"/>
                <a:buNone/>
              </a:pPr>
              <a:r>
                <a:rPr lang="en-US" sz="800">
                  <a:solidFill>
                    <a:srgbClr val="B5B2A6"/>
                  </a:solidFill>
                  <a:latin typeface="Geist Mono"/>
                  <a:ea typeface="Geist Mono"/>
                  <a:cs typeface="Geist Mono"/>
                  <a:sym typeface="Geist Mono"/>
                </a:rPr>
                <a:t>HOW TASMANIAN TOURISM BUSINESSES CAN BE FOUND, RECOMMENDED AND BOOKED IN AN AI-FIRST WORLD</a:t>
              </a:r>
              <a:endParaRPr sz="800" b="0" i="0" u="none" strike="noStrike" cap="none">
                <a:solidFill>
                  <a:srgbClr val="B5B2A6"/>
                </a:solidFill>
                <a:latin typeface="Geist Mono"/>
                <a:ea typeface="Geist Mono"/>
                <a:cs typeface="Geist Mono"/>
                <a:sym typeface="Geist Mono"/>
              </a:endParaRPr>
            </a:p>
          </p:txBody>
        </p:sp>
      </p:grpSp>
      <p:pic>
        <p:nvPicPr>
          <p:cNvPr id="21" name="Google Shape;21;p1"/>
          <p:cNvPicPr preferRelativeResize="0"/>
          <p:nvPr/>
        </p:nvPicPr>
        <p:blipFill rotWithShape="1">
          <a:blip r:embed="rId4">
            <a:alphaModFix/>
          </a:blip>
          <a:srcRect/>
          <a:stretch/>
        </p:blipFill>
        <p:spPr>
          <a:xfrm>
            <a:off x="3801675" y="1097450"/>
            <a:ext cx="5223224" cy="391742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30"/>
        <p:cNvGrpSpPr/>
        <p:nvPr/>
      </p:nvGrpSpPr>
      <p:grpSpPr>
        <a:xfrm>
          <a:off x="0" y="0"/>
          <a:ext cx="0" cy="0"/>
          <a:chOff x="0" y="0"/>
          <a:chExt cx="0" cy="0"/>
        </a:xfrm>
      </p:grpSpPr>
      <p:pic>
        <p:nvPicPr>
          <p:cNvPr id="131" name="Google Shape;131;p10"/>
          <p:cNvPicPr preferRelativeResize="0"/>
          <p:nvPr/>
        </p:nvPicPr>
        <p:blipFill rotWithShape="1">
          <a:blip r:embed="rId3">
            <a:alphaModFix/>
          </a:blip>
          <a:srcRect/>
          <a:stretch/>
        </p:blipFill>
        <p:spPr>
          <a:xfrm>
            <a:off x="490074" y="2554750"/>
            <a:ext cx="4710125" cy="2861675"/>
          </a:xfrm>
          <a:prstGeom prst="rect">
            <a:avLst/>
          </a:prstGeom>
          <a:noFill/>
          <a:ln>
            <a:noFill/>
          </a:ln>
        </p:spPr>
      </p:pic>
      <p:pic>
        <p:nvPicPr>
          <p:cNvPr id="132" name="Google Shape;132;p10"/>
          <p:cNvPicPr preferRelativeResize="0"/>
          <p:nvPr/>
        </p:nvPicPr>
        <p:blipFill rotWithShape="1">
          <a:blip r:embed="rId3">
            <a:alphaModFix/>
          </a:blip>
          <a:srcRect/>
          <a:stretch/>
        </p:blipFill>
        <p:spPr>
          <a:xfrm rot="10800000" flipH="1">
            <a:off x="3362311" y="1403775"/>
            <a:ext cx="4710125" cy="2861675"/>
          </a:xfrm>
          <a:prstGeom prst="rect">
            <a:avLst/>
          </a:prstGeom>
          <a:noFill/>
          <a:ln>
            <a:noFill/>
          </a:ln>
        </p:spPr>
      </p:pic>
      <p:pic>
        <p:nvPicPr>
          <p:cNvPr id="133" name="Google Shape;133;p10"/>
          <p:cNvPicPr preferRelativeResize="0"/>
          <p:nvPr/>
        </p:nvPicPr>
        <p:blipFill rotWithShape="1">
          <a:blip r:embed="rId3">
            <a:alphaModFix/>
          </a:blip>
          <a:srcRect/>
          <a:stretch/>
        </p:blipFill>
        <p:spPr>
          <a:xfrm>
            <a:off x="6395549" y="2554750"/>
            <a:ext cx="4710125" cy="2861675"/>
          </a:xfrm>
          <a:prstGeom prst="rect">
            <a:avLst/>
          </a:prstGeom>
          <a:noFill/>
          <a:ln>
            <a:noFill/>
          </a:ln>
        </p:spPr>
      </p:pic>
      <p:sp>
        <p:nvSpPr>
          <p:cNvPr id="134" name="Google Shape;134;p10"/>
          <p:cNvSpPr/>
          <p:nvPr/>
        </p:nvSpPr>
        <p:spPr>
          <a:xfrm>
            <a:off x="873275" y="677100"/>
            <a:ext cx="7397400" cy="905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999999"/>
              </a:buClr>
              <a:buSzPts val="4000"/>
              <a:buFont typeface="Trebuchet MS"/>
              <a:buNone/>
            </a:pPr>
            <a:r>
              <a:rPr lang="en-US" sz="3400" b="1">
                <a:solidFill>
                  <a:srgbClr val="EDF0F5"/>
                </a:solidFill>
                <a:latin typeface="Hanken Grotesk"/>
                <a:ea typeface="Hanken Grotesk"/>
                <a:cs typeface="Hanken Grotesk"/>
                <a:sym typeface="Hanken Grotesk"/>
              </a:rPr>
              <a:t>Someone else is answering questions about your business</a:t>
            </a:r>
            <a:endParaRPr sz="3400" b="1" i="0" u="none" strike="noStrike" cap="none">
              <a:solidFill>
                <a:srgbClr val="EDF0F5"/>
              </a:solidFill>
              <a:latin typeface="Hanken Grotesk"/>
              <a:ea typeface="Hanken Grotesk"/>
              <a:cs typeface="Hanken Grotesk"/>
              <a:sym typeface="Hanken Grotesk"/>
            </a:endParaRPr>
          </a:p>
        </p:txBody>
      </p:sp>
      <p:sp>
        <p:nvSpPr>
          <p:cNvPr id="135" name="Google Shape;135;p10"/>
          <p:cNvSpPr/>
          <p:nvPr/>
        </p:nvSpPr>
        <p:spPr>
          <a:xfrm>
            <a:off x="1870728" y="3385128"/>
            <a:ext cx="2286000" cy="640200"/>
          </a:xfrm>
          <a:prstGeom prst="rect">
            <a:avLst/>
          </a:prstGeom>
          <a:noFill/>
          <a:ln>
            <a:noFill/>
          </a:ln>
        </p:spPr>
        <p:txBody>
          <a:bodyPr spcFirstLastPara="1" wrap="square" lIns="91425" tIns="45700" rIns="91425" bIns="45700" anchor="ctr" anchorCtr="0">
            <a:noAutofit/>
          </a:bodyPr>
          <a:lstStyle/>
          <a:p>
            <a:pPr marL="0" marR="0" lvl="0" indent="0" algn="ctr" rtl="0">
              <a:lnSpc>
                <a:spcPct val="120000"/>
              </a:lnSpc>
              <a:spcBef>
                <a:spcPts val="0"/>
              </a:spcBef>
              <a:spcAft>
                <a:spcPts val="0"/>
              </a:spcAft>
              <a:buClr>
                <a:srgbClr val="999999"/>
              </a:buClr>
              <a:buSzPts val="1300"/>
              <a:buFont typeface="Calibri"/>
              <a:buNone/>
            </a:pPr>
            <a:r>
              <a:rPr lang="en-US" sz="3400" b="1">
                <a:solidFill>
                  <a:srgbClr val="EDF0F5"/>
                </a:solidFill>
                <a:latin typeface="Hanken Grotesk"/>
                <a:ea typeface="Hanken Grotesk"/>
                <a:cs typeface="Hanken Grotesk"/>
                <a:sym typeface="Hanken Grotesk"/>
              </a:rPr>
              <a:t>51.6%</a:t>
            </a:r>
            <a:endParaRPr sz="3400" b="1">
              <a:solidFill>
                <a:srgbClr val="EDF0F5"/>
              </a:solidFill>
              <a:latin typeface="Hanken Grotesk"/>
              <a:ea typeface="Hanken Grotesk"/>
              <a:cs typeface="Hanken Grotesk"/>
              <a:sym typeface="Hanken Grotesk"/>
            </a:endParaRPr>
          </a:p>
          <a:p>
            <a:pPr marL="0" marR="0" lvl="0" indent="0" algn="ctr" rtl="0">
              <a:lnSpc>
                <a:spcPct val="120000"/>
              </a:lnSpc>
              <a:spcBef>
                <a:spcPts val="0"/>
              </a:spcBef>
              <a:spcAft>
                <a:spcPts val="0"/>
              </a:spcAft>
              <a:buClr>
                <a:srgbClr val="999999"/>
              </a:buClr>
              <a:buSzPts val="1300"/>
              <a:buFont typeface="Calibri"/>
              <a:buNone/>
            </a:pPr>
            <a:r>
              <a:rPr lang="en-US" sz="1000">
                <a:solidFill>
                  <a:srgbClr val="EDF0F5"/>
                </a:solidFill>
                <a:latin typeface="Hanken Grotesk"/>
                <a:ea typeface="Hanken Grotesk"/>
                <a:cs typeface="Hanken Grotesk"/>
                <a:sym typeface="Hanken Grotesk"/>
              </a:rPr>
              <a:t>of Australian tourist attraction web traffic goes to just three OTAs</a:t>
            </a:r>
            <a:endParaRPr sz="1000">
              <a:solidFill>
                <a:srgbClr val="EDF0F5"/>
              </a:solidFill>
              <a:latin typeface="Hanken Grotesk"/>
              <a:ea typeface="Hanken Grotesk"/>
              <a:cs typeface="Hanken Grotesk"/>
              <a:sym typeface="Hanken Grotesk"/>
            </a:endParaRPr>
          </a:p>
        </p:txBody>
      </p:sp>
      <p:sp>
        <p:nvSpPr>
          <p:cNvPr id="136" name="Google Shape;136;p10"/>
          <p:cNvSpPr/>
          <p:nvPr/>
        </p:nvSpPr>
        <p:spPr>
          <a:xfrm>
            <a:off x="4751088" y="3385128"/>
            <a:ext cx="2286000" cy="640200"/>
          </a:xfrm>
          <a:prstGeom prst="rect">
            <a:avLst/>
          </a:prstGeom>
          <a:noFill/>
          <a:ln>
            <a:noFill/>
          </a:ln>
        </p:spPr>
        <p:txBody>
          <a:bodyPr spcFirstLastPara="1" wrap="square" lIns="91425" tIns="45700" rIns="91425" bIns="45700" anchor="ctr" anchorCtr="0">
            <a:noAutofit/>
          </a:bodyPr>
          <a:lstStyle/>
          <a:p>
            <a:pPr marL="0" marR="0" lvl="0" indent="0" algn="ctr" rtl="0">
              <a:lnSpc>
                <a:spcPct val="120000"/>
              </a:lnSpc>
              <a:spcBef>
                <a:spcPts val="0"/>
              </a:spcBef>
              <a:spcAft>
                <a:spcPts val="0"/>
              </a:spcAft>
              <a:buClr>
                <a:srgbClr val="999999"/>
              </a:buClr>
              <a:buSzPts val="1300"/>
              <a:buFont typeface="Calibri"/>
              <a:buNone/>
            </a:pPr>
            <a:r>
              <a:rPr lang="en-US" sz="3400" b="1">
                <a:solidFill>
                  <a:srgbClr val="EDF0F5"/>
                </a:solidFill>
                <a:latin typeface="Hanken Grotesk"/>
                <a:ea typeface="Hanken Grotesk"/>
                <a:cs typeface="Hanken Grotesk"/>
                <a:sym typeface="Hanken Grotesk"/>
              </a:rPr>
              <a:t>$9.2M </a:t>
            </a:r>
            <a:br>
              <a:rPr lang="en-US" sz="3400" b="1">
                <a:solidFill>
                  <a:srgbClr val="EDF0F5"/>
                </a:solidFill>
                <a:latin typeface="Hanken Grotesk"/>
                <a:ea typeface="Hanken Grotesk"/>
                <a:cs typeface="Hanken Grotesk"/>
                <a:sym typeface="Hanken Grotesk"/>
              </a:rPr>
            </a:br>
            <a:r>
              <a:rPr lang="en-US" sz="1000">
                <a:solidFill>
                  <a:srgbClr val="EDF0F5"/>
                </a:solidFill>
                <a:latin typeface="Hanken Grotesk"/>
                <a:ea typeface="Hanken Grotesk"/>
                <a:cs typeface="Hanken Grotesk"/>
                <a:sym typeface="Hanken Grotesk"/>
              </a:rPr>
              <a:t>spent by GetYourGuide alone on Australian Google ads last year</a:t>
            </a:r>
            <a:endParaRPr sz="1000" b="0" i="0" u="none" strike="noStrike" cap="none">
              <a:solidFill>
                <a:srgbClr val="EDF0F5"/>
              </a:solidFill>
              <a:latin typeface="Hanken Grotesk"/>
              <a:ea typeface="Hanken Grotesk"/>
              <a:cs typeface="Hanken Grotesk"/>
              <a:sym typeface="Hanken Grotesk"/>
            </a:endParaRPr>
          </a:p>
        </p:txBody>
      </p:sp>
      <p:pic>
        <p:nvPicPr>
          <p:cNvPr id="137" name="Google Shape;137;p10" title="badge-dollar.png"/>
          <p:cNvPicPr preferRelativeResize="0"/>
          <p:nvPr/>
        </p:nvPicPr>
        <p:blipFill rotWithShape="1">
          <a:blip r:embed="rId4">
            <a:alphaModFix/>
          </a:blip>
          <a:srcRect/>
          <a:stretch/>
        </p:blipFill>
        <p:spPr>
          <a:xfrm>
            <a:off x="5647202" y="2609874"/>
            <a:ext cx="493776" cy="493776"/>
          </a:xfrm>
          <a:prstGeom prst="rect">
            <a:avLst/>
          </a:prstGeom>
          <a:noFill/>
          <a:ln>
            <a:noFill/>
          </a:ln>
        </p:spPr>
      </p:pic>
      <p:pic>
        <p:nvPicPr>
          <p:cNvPr id="138" name="Google Shape;138;p10" title="earth-oceania.png"/>
          <p:cNvPicPr preferRelativeResize="0"/>
          <p:nvPr/>
        </p:nvPicPr>
        <p:blipFill rotWithShape="1">
          <a:blip r:embed="rId5">
            <a:alphaModFix/>
          </a:blip>
          <a:srcRect/>
          <a:stretch/>
        </p:blipFill>
        <p:spPr>
          <a:xfrm>
            <a:off x="2715300" y="2606425"/>
            <a:ext cx="497225" cy="4972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43"/>
        <p:cNvGrpSpPr/>
        <p:nvPr/>
      </p:nvGrpSpPr>
      <p:grpSpPr>
        <a:xfrm>
          <a:off x="0" y="0"/>
          <a:ext cx="0" cy="0"/>
          <a:chOff x="0" y="0"/>
          <a:chExt cx="0" cy="0"/>
        </a:xfrm>
      </p:grpSpPr>
      <p:pic>
        <p:nvPicPr>
          <p:cNvPr id="144" name="Google Shape;144;g3f941386167_0_52"/>
          <p:cNvPicPr preferRelativeResize="0"/>
          <p:nvPr/>
        </p:nvPicPr>
        <p:blipFill rotWithShape="1">
          <a:blip r:embed="rId3">
            <a:alphaModFix/>
          </a:blip>
          <a:srcRect/>
          <a:stretch/>
        </p:blipFill>
        <p:spPr>
          <a:xfrm>
            <a:off x="490074" y="2554750"/>
            <a:ext cx="4710125" cy="2861675"/>
          </a:xfrm>
          <a:prstGeom prst="rect">
            <a:avLst/>
          </a:prstGeom>
          <a:noFill/>
          <a:ln>
            <a:noFill/>
          </a:ln>
        </p:spPr>
      </p:pic>
      <p:pic>
        <p:nvPicPr>
          <p:cNvPr id="145" name="Google Shape;145;g3f941386167_0_52"/>
          <p:cNvPicPr preferRelativeResize="0"/>
          <p:nvPr/>
        </p:nvPicPr>
        <p:blipFill rotWithShape="1">
          <a:blip r:embed="rId3">
            <a:alphaModFix/>
          </a:blip>
          <a:srcRect/>
          <a:stretch/>
        </p:blipFill>
        <p:spPr>
          <a:xfrm rot="10800000" flipH="1">
            <a:off x="3362311" y="1403775"/>
            <a:ext cx="4710125" cy="2861675"/>
          </a:xfrm>
          <a:prstGeom prst="rect">
            <a:avLst/>
          </a:prstGeom>
          <a:noFill/>
          <a:ln>
            <a:noFill/>
          </a:ln>
        </p:spPr>
      </p:pic>
      <p:pic>
        <p:nvPicPr>
          <p:cNvPr id="146" name="Google Shape;146;g3f941386167_0_52"/>
          <p:cNvPicPr preferRelativeResize="0"/>
          <p:nvPr/>
        </p:nvPicPr>
        <p:blipFill rotWithShape="1">
          <a:blip r:embed="rId3">
            <a:alphaModFix/>
          </a:blip>
          <a:srcRect/>
          <a:stretch/>
        </p:blipFill>
        <p:spPr>
          <a:xfrm>
            <a:off x="6395549" y="2554750"/>
            <a:ext cx="4710125" cy="2861675"/>
          </a:xfrm>
          <a:prstGeom prst="rect">
            <a:avLst/>
          </a:prstGeom>
          <a:noFill/>
          <a:ln>
            <a:noFill/>
          </a:ln>
        </p:spPr>
      </p:pic>
      <p:sp>
        <p:nvSpPr>
          <p:cNvPr id="147" name="Google Shape;147;g3f941386167_0_52"/>
          <p:cNvSpPr/>
          <p:nvPr/>
        </p:nvSpPr>
        <p:spPr>
          <a:xfrm>
            <a:off x="873275" y="677100"/>
            <a:ext cx="7397400" cy="905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999999"/>
              </a:buClr>
              <a:buSzPts val="4000"/>
              <a:buFont typeface="Trebuchet MS"/>
              <a:buNone/>
            </a:pPr>
            <a:r>
              <a:rPr lang="en-US" sz="3400" b="1">
                <a:solidFill>
                  <a:srgbClr val="EDF0F5"/>
                </a:solidFill>
                <a:latin typeface="Hanken Grotesk"/>
                <a:ea typeface="Hanken Grotesk"/>
                <a:cs typeface="Hanken Grotesk"/>
                <a:sym typeface="Hanken Grotesk"/>
              </a:rPr>
              <a:t>The most expensive customer you will ever acquire</a:t>
            </a:r>
            <a:endParaRPr sz="3400" b="1" i="0" u="none" strike="noStrike" cap="none">
              <a:solidFill>
                <a:srgbClr val="EDF0F5"/>
              </a:solidFill>
              <a:latin typeface="Hanken Grotesk"/>
              <a:ea typeface="Hanken Grotesk"/>
              <a:cs typeface="Hanken Grotesk"/>
              <a:sym typeface="Hanken Grotesk"/>
            </a:endParaRPr>
          </a:p>
        </p:txBody>
      </p:sp>
      <p:sp>
        <p:nvSpPr>
          <p:cNvPr id="148" name="Google Shape;148;g3f941386167_0_52"/>
          <p:cNvSpPr txBox="1"/>
          <p:nvPr/>
        </p:nvSpPr>
        <p:spPr>
          <a:xfrm>
            <a:off x="2608950" y="2167550"/>
            <a:ext cx="3926100" cy="2178000"/>
          </a:xfrm>
          <a:prstGeom prst="rect">
            <a:avLst/>
          </a:prstGeom>
          <a:noFill/>
          <a:ln>
            <a:noFill/>
          </a:ln>
        </p:spPr>
        <p:txBody>
          <a:bodyPr spcFirstLastPara="1" wrap="square" lIns="91425" tIns="91425" rIns="91425" bIns="91425" anchor="t" anchorCtr="0">
            <a:spAutoFit/>
          </a:bodyPr>
          <a:lstStyle/>
          <a:p>
            <a:pPr marL="0" lvl="0" indent="0" algn="l" rtl="0">
              <a:spcBef>
                <a:spcPts val="200"/>
              </a:spcBef>
              <a:spcAft>
                <a:spcPts val="0"/>
              </a:spcAft>
              <a:buNone/>
            </a:pPr>
            <a:r>
              <a:rPr lang="en-US" sz="1200">
                <a:solidFill>
                  <a:schemeClr val="lt1"/>
                </a:solidFill>
                <a:highlight>
                  <a:schemeClr val="dk1"/>
                </a:highlight>
              </a:rPr>
              <a:t>Operators paying to rank for their own name </a:t>
            </a:r>
            <a:endParaRPr sz="1200">
              <a:solidFill>
                <a:schemeClr val="lt1"/>
              </a:solidFill>
              <a:highlight>
                <a:schemeClr val="dk1"/>
              </a:highlight>
            </a:endParaRPr>
          </a:p>
          <a:p>
            <a:pPr marL="0" lvl="0" indent="0" algn="l" rtl="0">
              <a:spcBef>
                <a:spcPts val="400"/>
              </a:spcBef>
              <a:spcAft>
                <a:spcPts val="0"/>
              </a:spcAft>
              <a:buNone/>
            </a:pPr>
            <a:r>
              <a:rPr lang="en-US" sz="1200">
                <a:solidFill>
                  <a:schemeClr val="lt1"/>
                </a:solidFill>
                <a:highlight>
                  <a:schemeClr val="dk1"/>
                </a:highlight>
              </a:rPr>
              <a:t> because OTAs are outbidding them</a:t>
            </a:r>
            <a:endParaRPr sz="1200">
              <a:solidFill>
                <a:schemeClr val="lt1"/>
              </a:solidFill>
              <a:highlight>
                <a:schemeClr val="dk1"/>
              </a:highlight>
            </a:endParaRPr>
          </a:p>
          <a:p>
            <a:pPr marL="0" lvl="0" indent="0" algn="l" rtl="0">
              <a:spcBef>
                <a:spcPts val="500"/>
              </a:spcBef>
              <a:spcAft>
                <a:spcPts val="0"/>
              </a:spcAft>
              <a:buNone/>
            </a:pPr>
            <a:endParaRPr sz="1100" b="1" i="1">
              <a:solidFill>
                <a:schemeClr val="lt1"/>
              </a:solidFill>
              <a:highlight>
                <a:schemeClr val="dk1"/>
              </a:highlight>
            </a:endParaRPr>
          </a:p>
          <a:p>
            <a:pPr marL="0" lvl="0" indent="0" algn="l" rtl="0">
              <a:spcBef>
                <a:spcPts val="200"/>
              </a:spcBef>
              <a:spcAft>
                <a:spcPts val="0"/>
              </a:spcAft>
              <a:buNone/>
            </a:pPr>
            <a:r>
              <a:rPr lang="en-US" sz="1200">
                <a:solidFill>
                  <a:schemeClr val="lt1"/>
                </a:solidFill>
                <a:highlight>
                  <a:schemeClr val="dk1"/>
                </a:highlight>
              </a:rPr>
              <a:t>Wilsons Prom — 90% of traffic on their own brand keyword flows through paid ads</a:t>
            </a:r>
            <a:endParaRPr sz="1200">
              <a:solidFill>
                <a:schemeClr val="lt1"/>
              </a:solidFill>
              <a:highlight>
                <a:schemeClr val="dk1"/>
              </a:highlight>
            </a:endParaRPr>
          </a:p>
          <a:p>
            <a:pPr marL="0" lvl="0" indent="0" algn="l" rtl="0">
              <a:spcBef>
                <a:spcPts val="400"/>
              </a:spcBef>
              <a:spcAft>
                <a:spcPts val="0"/>
              </a:spcAft>
              <a:buNone/>
            </a:pPr>
            <a:r>
              <a:rPr lang="en-US" sz="1200">
                <a:solidFill>
                  <a:schemeClr val="lt1"/>
                </a:solidFill>
                <a:highlight>
                  <a:schemeClr val="dk1"/>
                </a:highlight>
              </a:rPr>
              <a:t>Perth Mint — 89%</a:t>
            </a:r>
            <a:endParaRPr sz="1200">
              <a:solidFill>
                <a:schemeClr val="lt1"/>
              </a:solidFill>
              <a:highlight>
                <a:schemeClr val="dk1"/>
              </a:highlight>
            </a:endParaRPr>
          </a:p>
          <a:p>
            <a:pPr marL="0" lvl="0" indent="0" algn="l" rtl="0">
              <a:spcBef>
                <a:spcPts val="400"/>
              </a:spcBef>
              <a:spcAft>
                <a:spcPts val="0"/>
              </a:spcAft>
              <a:buNone/>
            </a:pPr>
            <a:r>
              <a:rPr lang="en-US" sz="1200">
                <a:solidFill>
                  <a:schemeClr val="lt1"/>
                </a:solidFill>
                <a:highlight>
                  <a:schemeClr val="dk1"/>
                </a:highlight>
              </a:rPr>
              <a:t>Thredbo — 88%</a:t>
            </a:r>
            <a:endParaRPr sz="1200">
              <a:solidFill>
                <a:schemeClr val="lt1"/>
              </a:solidFill>
              <a:highlight>
                <a:schemeClr val="dk1"/>
              </a:highlight>
            </a:endParaRPr>
          </a:p>
          <a:p>
            <a:pPr marL="0" lvl="0" indent="0" algn="l" rtl="0">
              <a:spcBef>
                <a:spcPts val="400"/>
              </a:spcBef>
              <a:spcAft>
                <a:spcPts val="0"/>
              </a:spcAft>
              <a:buNone/>
            </a:pPr>
            <a:r>
              <a:rPr lang="en-US" sz="1200">
                <a:solidFill>
                  <a:schemeClr val="lt1"/>
                </a:solidFill>
                <a:highlight>
                  <a:schemeClr val="dk1"/>
                </a:highlight>
              </a:rPr>
              <a:t>Queen Victoria Market — 79%</a:t>
            </a:r>
            <a:endParaRPr sz="1200">
              <a:solidFill>
                <a:schemeClr val="lt1"/>
              </a:solidFill>
              <a:highlight>
                <a:schemeClr val="dk1"/>
              </a:highlight>
            </a:endParaRPr>
          </a:p>
          <a:p>
            <a:pPr marL="0" lvl="0" indent="0" algn="l" rtl="0">
              <a:spcBef>
                <a:spcPts val="400"/>
              </a:spcBef>
              <a:spcAft>
                <a:spcPts val="400"/>
              </a:spcAft>
              <a:buNone/>
            </a:pPr>
            <a:r>
              <a:rPr lang="en-US" sz="1200">
                <a:solidFill>
                  <a:schemeClr val="lt1"/>
                </a:solidFill>
                <a:highlight>
                  <a:schemeClr val="dk1"/>
                </a:highlight>
              </a:rPr>
              <a:t>Rottnest Island — 74%</a:t>
            </a:r>
            <a:endParaRPr sz="1200">
              <a:solidFill>
                <a:schemeClr val="lt1"/>
              </a:solidFill>
              <a:highlight>
                <a:schemeClr val="dk1"/>
              </a:high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53"/>
        <p:cNvGrpSpPr/>
        <p:nvPr/>
      </p:nvGrpSpPr>
      <p:grpSpPr>
        <a:xfrm>
          <a:off x="0" y="0"/>
          <a:ext cx="0" cy="0"/>
          <a:chOff x="0" y="0"/>
          <a:chExt cx="0" cy="0"/>
        </a:xfrm>
      </p:grpSpPr>
      <p:sp>
        <p:nvSpPr>
          <p:cNvPr id="154" name="Google Shape;154;g3f941386167_0_0"/>
          <p:cNvSpPr/>
          <p:nvPr/>
        </p:nvSpPr>
        <p:spPr>
          <a:xfrm>
            <a:off x="4719525" y="1593025"/>
            <a:ext cx="3506100" cy="2450100"/>
          </a:xfrm>
          <a:prstGeom prst="roundRect">
            <a:avLst>
              <a:gd name="adj" fmla="val 16667"/>
            </a:avLst>
          </a:prstGeom>
          <a:solidFill>
            <a:schemeClr val="dk1"/>
          </a:solidFill>
          <a:ln w="9525" cap="flat" cmpd="sng">
            <a:solidFill>
              <a:srgbClr val="C7FF96"/>
            </a:solidFill>
            <a:prstDash val="dash"/>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C7FF96"/>
              </a:solidFill>
              <a:latin typeface="Arial"/>
              <a:ea typeface="Arial"/>
              <a:cs typeface="Arial"/>
              <a:sym typeface="Arial"/>
            </a:endParaRPr>
          </a:p>
        </p:txBody>
      </p:sp>
      <p:sp>
        <p:nvSpPr>
          <p:cNvPr id="155" name="Google Shape;155;g3f941386167_0_0"/>
          <p:cNvSpPr/>
          <p:nvPr/>
        </p:nvSpPr>
        <p:spPr>
          <a:xfrm>
            <a:off x="987925" y="1593025"/>
            <a:ext cx="3506100" cy="2450100"/>
          </a:xfrm>
          <a:prstGeom prst="roundRect">
            <a:avLst>
              <a:gd name="adj" fmla="val 16667"/>
            </a:avLst>
          </a:prstGeom>
          <a:solidFill>
            <a:schemeClr val="dk1"/>
          </a:solidFill>
          <a:ln w="9525" cap="flat"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g3f941386167_0_0"/>
          <p:cNvSpPr/>
          <p:nvPr/>
        </p:nvSpPr>
        <p:spPr>
          <a:xfrm>
            <a:off x="457200" y="537530"/>
            <a:ext cx="8229600" cy="548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3200"/>
              <a:buFont typeface="Trebuchet MS"/>
              <a:buNone/>
            </a:pPr>
            <a:r>
              <a:rPr lang="en-US" sz="3400" b="1" i="0" u="none" strike="noStrike" cap="none">
                <a:solidFill>
                  <a:srgbClr val="EDF0F5"/>
                </a:solidFill>
                <a:latin typeface="Hanken Grotesk"/>
                <a:ea typeface="Hanken Grotesk"/>
                <a:cs typeface="Hanken Grotesk"/>
                <a:sym typeface="Hanken Grotesk"/>
              </a:rPr>
              <a:t>The Traffic Paradox</a:t>
            </a:r>
            <a:endParaRPr sz="3400" b="1" i="0" u="none" strike="noStrike" cap="none">
              <a:solidFill>
                <a:srgbClr val="EDF0F5"/>
              </a:solidFill>
              <a:latin typeface="Hanken Grotesk"/>
              <a:ea typeface="Hanken Grotesk"/>
              <a:cs typeface="Hanken Grotesk"/>
              <a:sym typeface="Hanken Grotesk"/>
            </a:endParaRPr>
          </a:p>
        </p:txBody>
      </p:sp>
      <p:sp>
        <p:nvSpPr>
          <p:cNvPr id="157" name="Google Shape;157;g3f941386167_0_0"/>
          <p:cNvSpPr/>
          <p:nvPr/>
        </p:nvSpPr>
        <p:spPr>
          <a:xfrm>
            <a:off x="457200" y="1086225"/>
            <a:ext cx="8229600" cy="320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999999"/>
              </a:buClr>
              <a:buSzPts val="1500"/>
              <a:buFont typeface="Calibri"/>
              <a:buNone/>
            </a:pPr>
            <a:r>
              <a:rPr lang="en-US" sz="1200" b="0" i="0" u="none" strike="noStrike" cap="none">
                <a:solidFill>
                  <a:srgbClr val="C7FF96"/>
                </a:solidFill>
                <a:latin typeface="Hanken Grotesk"/>
                <a:ea typeface="Hanken Grotesk"/>
                <a:cs typeface="Hanken Grotesk"/>
                <a:sym typeface="Hanken Grotesk"/>
              </a:rPr>
              <a:t>Fewer clicks. Dramatically better visitors.</a:t>
            </a:r>
            <a:endParaRPr sz="1200" b="0" i="0" u="none" strike="noStrike" cap="none">
              <a:solidFill>
                <a:srgbClr val="C7FF96"/>
              </a:solidFill>
              <a:latin typeface="Hanken Grotesk"/>
              <a:ea typeface="Hanken Grotesk"/>
              <a:cs typeface="Hanken Grotesk"/>
              <a:sym typeface="Hanken Grotesk"/>
            </a:endParaRPr>
          </a:p>
        </p:txBody>
      </p:sp>
      <p:sp>
        <p:nvSpPr>
          <p:cNvPr id="158" name="Google Shape;158;g3f941386167_0_0"/>
          <p:cNvSpPr/>
          <p:nvPr/>
        </p:nvSpPr>
        <p:spPr>
          <a:xfrm>
            <a:off x="796865" y="1805928"/>
            <a:ext cx="3749100" cy="320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666666"/>
              </a:buClr>
              <a:buSzPts val="1100"/>
              <a:buFont typeface="Calibri"/>
              <a:buNone/>
            </a:pPr>
            <a:r>
              <a:rPr lang="en-US" sz="1100" b="0" i="0" u="none" strike="noStrike" cap="none">
                <a:solidFill>
                  <a:srgbClr val="666666"/>
                </a:solidFill>
                <a:latin typeface="Geist Mono"/>
                <a:ea typeface="Geist Mono"/>
                <a:cs typeface="Geist Mono"/>
                <a:sym typeface="Geist Mono"/>
              </a:rPr>
              <a:t>TRADITIONAL SEARCH</a:t>
            </a:r>
            <a:endParaRPr sz="1100" b="0" i="0" u="none" strike="noStrike" cap="none">
              <a:solidFill>
                <a:schemeClr val="dk1"/>
              </a:solidFill>
              <a:latin typeface="Geist Mono"/>
              <a:ea typeface="Geist Mono"/>
              <a:cs typeface="Geist Mono"/>
              <a:sym typeface="Geist Mono"/>
            </a:endParaRPr>
          </a:p>
        </p:txBody>
      </p:sp>
      <p:sp>
        <p:nvSpPr>
          <p:cNvPr id="159" name="Google Shape;159;g3f941386167_0_0"/>
          <p:cNvSpPr/>
          <p:nvPr/>
        </p:nvSpPr>
        <p:spPr>
          <a:xfrm>
            <a:off x="796865" y="2263128"/>
            <a:ext cx="3749100" cy="11886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666666"/>
              </a:buClr>
              <a:buSzPts val="7200"/>
              <a:buFont typeface="Trebuchet MS"/>
              <a:buNone/>
            </a:pPr>
            <a:r>
              <a:rPr lang="en-US" sz="7200" b="1" i="0" u="none" strike="noStrike" cap="none">
                <a:solidFill>
                  <a:srgbClr val="666666"/>
                </a:solidFill>
                <a:latin typeface="Hanken Grotesk"/>
                <a:ea typeface="Hanken Grotesk"/>
                <a:cs typeface="Hanken Grotesk"/>
                <a:sym typeface="Hanken Grotesk"/>
              </a:rPr>
              <a:t>2.8%</a:t>
            </a:r>
            <a:endParaRPr sz="7200" b="1" i="0" u="none" strike="noStrike" cap="none">
              <a:solidFill>
                <a:schemeClr val="dk1"/>
              </a:solidFill>
              <a:latin typeface="Hanken Grotesk"/>
              <a:ea typeface="Hanken Grotesk"/>
              <a:cs typeface="Hanken Grotesk"/>
              <a:sym typeface="Hanken Grotesk"/>
            </a:endParaRPr>
          </a:p>
        </p:txBody>
      </p:sp>
      <p:sp>
        <p:nvSpPr>
          <p:cNvPr id="160" name="Google Shape;160;g3f941386167_0_0"/>
          <p:cNvSpPr/>
          <p:nvPr/>
        </p:nvSpPr>
        <p:spPr>
          <a:xfrm>
            <a:off x="796865" y="3451848"/>
            <a:ext cx="3749100" cy="320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666666"/>
              </a:buClr>
              <a:buSzPts val="1400"/>
              <a:buFont typeface="Calibri"/>
              <a:buNone/>
            </a:pPr>
            <a:r>
              <a:rPr lang="en-US" sz="1400" b="0" i="0" u="none" strike="noStrike" cap="none">
                <a:solidFill>
                  <a:srgbClr val="666666"/>
                </a:solidFill>
                <a:latin typeface="Hanken Grotesk"/>
                <a:ea typeface="Hanken Grotesk"/>
                <a:cs typeface="Hanken Grotesk"/>
                <a:sym typeface="Hanken Grotesk"/>
              </a:rPr>
              <a:t>conversion rate</a:t>
            </a:r>
            <a:endParaRPr sz="1400" b="0" i="0" u="none" strike="noStrike" cap="none">
              <a:solidFill>
                <a:schemeClr val="dk1"/>
              </a:solidFill>
              <a:latin typeface="Hanken Grotesk"/>
              <a:ea typeface="Hanken Grotesk"/>
              <a:cs typeface="Hanken Grotesk"/>
              <a:sym typeface="Hanken Grotesk"/>
            </a:endParaRPr>
          </a:p>
        </p:txBody>
      </p:sp>
      <p:sp>
        <p:nvSpPr>
          <p:cNvPr id="161" name="Google Shape;161;g3f941386167_0_0"/>
          <p:cNvSpPr/>
          <p:nvPr/>
        </p:nvSpPr>
        <p:spPr>
          <a:xfrm>
            <a:off x="4598020" y="1805928"/>
            <a:ext cx="3749100" cy="320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5A623"/>
              </a:buClr>
              <a:buSzPts val="1100"/>
              <a:buFont typeface="Calibri"/>
              <a:buNone/>
            </a:pPr>
            <a:r>
              <a:rPr lang="en-US" sz="1100" b="0" i="0" u="none" strike="noStrike" cap="none">
                <a:solidFill>
                  <a:srgbClr val="C7FF96"/>
                </a:solidFill>
                <a:latin typeface="Geist Mono"/>
                <a:ea typeface="Geist Mono"/>
                <a:cs typeface="Geist Mono"/>
                <a:sym typeface="Geist Mono"/>
              </a:rPr>
              <a:t>AI SEARCH</a:t>
            </a:r>
            <a:endParaRPr sz="1100" b="0" i="0" u="none" strike="noStrike" cap="none">
              <a:solidFill>
                <a:srgbClr val="C7FF96"/>
              </a:solidFill>
              <a:latin typeface="Geist Mono"/>
              <a:ea typeface="Geist Mono"/>
              <a:cs typeface="Geist Mono"/>
              <a:sym typeface="Geist Mono"/>
            </a:endParaRPr>
          </a:p>
        </p:txBody>
      </p:sp>
      <p:sp>
        <p:nvSpPr>
          <p:cNvPr id="162" name="Google Shape;162;g3f941386167_0_0"/>
          <p:cNvSpPr/>
          <p:nvPr/>
        </p:nvSpPr>
        <p:spPr>
          <a:xfrm>
            <a:off x="4598020" y="2263128"/>
            <a:ext cx="3749100" cy="11886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5A623"/>
              </a:buClr>
              <a:buSzPts val="7200"/>
              <a:buFont typeface="Trebuchet MS"/>
              <a:buNone/>
            </a:pPr>
            <a:r>
              <a:rPr lang="en-US" sz="7200" b="1" i="0" u="none" strike="noStrike" cap="none">
                <a:solidFill>
                  <a:srgbClr val="C7FF96"/>
                </a:solidFill>
                <a:latin typeface="Hanken Grotesk"/>
                <a:ea typeface="Hanken Grotesk"/>
                <a:cs typeface="Hanken Grotesk"/>
                <a:sym typeface="Hanken Grotesk"/>
              </a:rPr>
              <a:t>14.2%</a:t>
            </a:r>
            <a:endParaRPr sz="7200" b="1" i="0" u="none" strike="noStrike" cap="none">
              <a:solidFill>
                <a:srgbClr val="C7FF96"/>
              </a:solidFill>
              <a:latin typeface="Hanken Grotesk"/>
              <a:ea typeface="Hanken Grotesk"/>
              <a:cs typeface="Hanken Grotesk"/>
              <a:sym typeface="Hanken Grotesk"/>
            </a:endParaRPr>
          </a:p>
        </p:txBody>
      </p:sp>
      <p:sp>
        <p:nvSpPr>
          <p:cNvPr id="163" name="Google Shape;163;g3f941386167_0_0"/>
          <p:cNvSpPr/>
          <p:nvPr/>
        </p:nvSpPr>
        <p:spPr>
          <a:xfrm>
            <a:off x="4598020" y="3451848"/>
            <a:ext cx="3749100" cy="320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999999"/>
              </a:buClr>
              <a:buSzPts val="1400"/>
              <a:buFont typeface="Calibri"/>
              <a:buNone/>
            </a:pPr>
            <a:r>
              <a:rPr lang="en-US" sz="1400" b="0" i="0" u="none" strike="noStrike" cap="none">
                <a:solidFill>
                  <a:srgbClr val="B5B2A6"/>
                </a:solidFill>
                <a:latin typeface="Calibri"/>
                <a:ea typeface="Calibri"/>
                <a:cs typeface="Calibri"/>
                <a:sym typeface="Calibri"/>
              </a:rPr>
              <a:t>conversion rate</a:t>
            </a:r>
            <a:endParaRPr sz="1400" b="0" i="0" u="none" strike="noStrike" cap="none">
              <a:solidFill>
                <a:srgbClr val="B5B2A6"/>
              </a:solidFill>
              <a:latin typeface="Calibri"/>
              <a:ea typeface="Calibri"/>
              <a:cs typeface="Calibri"/>
              <a:sym typeface="Calibri"/>
            </a:endParaRPr>
          </a:p>
        </p:txBody>
      </p:sp>
      <p:sp>
        <p:nvSpPr>
          <p:cNvPr id="164" name="Google Shape;164;g3f941386167_0_0"/>
          <p:cNvSpPr/>
          <p:nvPr/>
        </p:nvSpPr>
        <p:spPr>
          <a:xfrm>
            <a:off x="457200" y="4480560"/>
            <a:ext cx="8229600" cy="274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666666"/>
              </a:buClr>
              <a:buSzPts val="1200"/>
              <a:buFont typeface="Calibri"/>
              <a:buNone/>
            </a:pPr>
            <a:r>
              <a:rPr lang="en-US" sz="1200" b="0" i="0" u="none" strike="noStrike" cap="none">
                <a:solidFill>
                  <a:srgbClr val="666666"/>
                </a:solidFill>
                <a:latin typeface="Geist Mono"/>
                <a:ea typeface="Geist Mono"/>
                <a:cs typeface="Geist Mono"/>
                <a:sym typeface="Geist Mono"/>
              </a:rPr>
              <a:t>5x higher conversion  •  38% longer visits  •  527% YoY growth</a:t>
            </a:r>
            <a:endParaRPr sz="1200" b="0" i="0" u="none" strike="noStrike" cap="none">
              <a:solidFill>
                <a:schemeClr val="dk1"/>
              </a:solidFill>
              <a:latin typeface="Geist Mono"/>
              <a:ea typeface="Geist Mono"/>
              <a:cs typeface="Geist Mono"/>
              <a:sym typeface="Geist Mon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69"/>
        <p:cNvGrpSpPr/>
        <p:nvPr/>
      </p:nvGrpSpPr>
      <p:grpSpPr>
        <a:xfrm>
          <a:off x="0" y="0"/>
          <a:ext cx="0" cy="0"/>
          <a:chOff x="0" y="0"/>
          <a:chExt cx="0" cy="0"/>
        </a:xfrm>
      </p:grpSpPr>
      <p:sp>
        <p:nvSpPr>
          <p:cNvPr id="170" name="Google Shape;170;p11"/>
          <p:cNvSpPr/>
          <p:nvPr/>
        </p:nvSpPr>
        <p:spPr>
          <a:xfrm>
            <a:off x="409575" y="583660"/>
            <a:ext cx="8229600" cy="457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Trebuchet MS"/>
              <a:buNone/>
            </a:pPr>
            <a:r>
              <a:rPr lang="en-US" sz="3400" b="1" i="0" u="none" strike="noStrike" cap="none">
                <a:solidFill>
                  <a:srgbClr val="EDF0F5"/>
                </a:solidFill>
                <a:latin typeface="Hanken Grotesk"/>
                <a:ea typeface="Hanken Grotesk"/>
                <a:cs typeface="Hanken Grotesk"/>
                <a:sym typeface="Hanken Grotesk"/>
              </a:rPr>
              <a:t>The Crossover is Coming</a:t>
            </a:r>
            <a:endParaRPr sz="3400" b="1" i="0" u="none" strike="noStrike" cap="none">
              <a:solidFill>
                <a:srgbClr val="EDF0F5"/>
              </a:solidFill>
              <a:latin typeface="Hanken Grotesk"/>
              <a:ea typeface="Hanken Grotesk"/>
              <a:cs typeface="Hanken Grotesk"/>
              <a:sym typeface="Hanken Grotesk"/>
            </a:endParaRPr>
          </a:p>
        </p:txBody>
      </p:sp>
      <p:sp>
        <p:nvSpPr>
          <p:cNvPr id="171" name="Google Shape;171;p11"/>
          <p:cNvSpPr/>
          <p:nvPr/>
        </p:nvSpPr>
        <p:spPr>
          <a:xfrm>
            <a:off x="561975" y="1106790"/>
            <a:ext cx="8229600" cy="274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666666"/>
              </a:buClr>
              <a:buSzPts val="1300"/>
              <a:buFont typeface="Calibri"/>
              <a:buNone/>
            </a:pPr>
            <a:r>
              <a:rPr lang="en-US" sz="1200" b="0" i="0" u="none" strike="noStrike" cap="none">
                <a:solidFill>
                  <a:srgbClr val="B5B2A6"/>
                </a:solidFill>
                <a:latin typeface="Hanken Grotesk"/>
                <a:ea typeface="Hanken Grotesk"/>
                <a:cs typeface="Hanken Grotesk"/>
                <a:sym typeface="Hanken Grotesk"/>
              </a:rPr>
              <a:t>LLM referral traffic is projected to overtake traditional organic search by 2028</a:t>
            </a:r>
            <a:endParaRPr sz="1200" b="0" i="0" u="none" strike="noStrike" cap="none">
              <a:solidFill>
                <a:srgbClr val="B5B2A6"/>
              </a:solidFill>
              <a:latin typeface="Hanken Grotesk"/>
              <a:ea typeface="Hanken Grotesk"/>
              <a:cs typeface="Hanken Grotesk"/>
              <a:sym typeface="Hanken Grotesk"/>
            </a:endParaRPr>
          </a:p>
        </p:txBody>
      </p:sp>
      <p:pic>
        <p:nvPicPr>
          <p:cNvPr id="172" name="Google Shape;172;p11" descr="/home/claude/semrush-chart.png"/>
          <p:cNvPicPr preferRelativeResize="0"/>
          <p:nvPr/>
        </p:nvPicPr>
        <p:blipFill rotWithShape="1">
          <a:blip r:embed="rId3">
            <a:alphaModFix/>
          </a:blip>
          <a:srcRect l="5537" t="4725" r="5873" b="10147"/>
          <a:stretch/>
        </p:blipFill>
        <p:spPr>
          <a:xfrm>
            <a:off x="2409563" y="1614450"/>
            <a:ext cx="4324724" cy="2929901"/>
          </a:xfrm>
          <a:prstGeom prst="rect">
            <a:avLst/>
          </a:prstGeom>
          <a:noFill/>
          <a:ln>
            <a:noFill/>
          </a:ln>
        </p:spPr>
      </p:pic>
      <p:sp>
        <p:nvSpPr>
          <p:cNvPr id="173" name="Google Shape;173;p11"/>
          <p:cNvSpPr/>
          <p:nvPr/>
        </p:nvSpPr>
        <p:spPr>
          <a:xfrm>
            <a:off x="0" y="4777800"/>
            <a:ext cx="9144000" cy="365700"/>
          </a:xfrm>
          <a:prstGeom prst="rect">
            <a:avLst/>
          </a:pr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11"/>
          <p:cNvSpPr/>
          <p:nvPr/>
        </p:nvSpPr>
        <p:spPr>
          <a:xfrm>
            <a:off x="1533525" y="4544350"/>
            <a:ext cx="6076800" cy="599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999999"/>
              </a:buClr>
              <a:buSzPts val="1200"/>
              <a:buFont typeface="Calibri"/>
              <a:buNone/>
            </a:pPr>
            <a:r>
              <a:rPr lang="en-US" sz="800" b="0" i="0" u="none" strike="noStrike" cap="none">
                <a:solidFill>
                  <a:srgbClr val="999999"/>
                </a:solidFill>
                <a:latin typeface="Geist Mono"/>
                <a:ea typeface="Geist Mono"/>
                <a:cs typeface="Geist Mono"/>
                <a:sym typeface="Geist Mono"/>
              </a:rPr>
              <a:t>The source is shifting, not disappearing. Source: Semrush</a:t>
            </a:r>
            <a:endParaRPr sz="800" b="0" i="0" u="none" strike="noStrike" cap="none">
              <a:solidFill>
                <a:schemeClr val="dk1"/>
              </a:solidFill>
              <a:latin typeface="Geist Mono"/>
              <a:ea typeface="Geist Mono"/>
              <a:cs typeface="Geist Mono"/>
              <a:sym typeface="Geist Mon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79"/>
        <p:cNvGrpSpPr/>
        <p:nvPr/>
      </p:nvGrpSpPr>
      <p:grpSpPr>
        <a:xfrm>
          <a:off x="0" y="0"/>
          <a:ext cx="0" cy="0"/>
          <a:chOff x="0" y="0"/>
          <a:chExt cx="0" cy="0"/>
        </a:xfrm>
      </p:grpSpPr>
      <p:sp>
        <p:nvSpPr>
          <p:cNvPr id="180" name="Google Shape;180;g3c5dae74d83_2_28"/>
          <p:cNvSpPr/>
          <p:nvPr/>
        </p:nvSpPr>
        <p:spPr>
          <a:xfrm>
            <a:off x="309600" y="1573325"/>
            <a:ext cx="2605500" cy="3260400"/>
          </a:xfrm>
          <a:prstGeom prst="roundRect">
            <a:avLst>
              <a:gd name="adj" fmla="val 16667"/>
            </a:avLst>
          </a:prstGeom>
          <a:solidFill>
            <a:schemeClr val="dk1"/>
          </a:solidFill>
          <a:ln w="9525" cap="flat" cmpd="sng">
            <a:solidFill>
              <a:srgbClr val="C7FF96"/>
            </a:solidFill>
            <a:prstDash val="dash"/>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81" name="Google Shape;181;g3c5dae74d83_2_28"/>
          <p:cNvSpPr/>
          <p:nvPr/>
        </p:nvSpPr>
        <p:spPr>
          <a:xfrm>
            <a:off x="6228900" y="1573325"/>
            <a:ext cx="2605500" cy="3260400"/>
          </a:xfrm>
          <a:prstGeom prst="roundRect">
            <a:avLst>
              <a:gd name="adj" fmla="val 16667"/>
            </a:avLst>
          </a:prstGeom>
          <a:solidFill>
            <a:schemeClr val="dk1"/>
          </a:solidFill>
          <a:ln w="9525" cap="flat" cmpd="sng">
            <a:solidFill>
              <a:srgbClr val="00A882"/>
            </a:solidFill>
            <a:prstDash val="dash"/>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82" name="Google Shape;182;g3c5dae74d83_2_28"/>
          <p:cNvSpPr/>
          <p:nvPr/>
        </p:nvSpPr>
        <p:spPr>
          <a:xfrm>
            <a:off x="3269250" y="1573325"/>
            <a:ext cx="2605500" cy="3260400"/>
          </a:xfrm>
          <a:prstGeom prst="roundRect">
            <a:avLst>
              <a:gd name="adj" fmla="val 16667"/>
            </a:avLst>
          </a:prstGeom>
          <a:solidFill>
            <a:schemeClr val="dk1"/>
          </a:solidFill>
          <a:ln w="9525" cap="flat" cmpd="sng">
            <a:solidFill>
              <a:srgbClr val="8B8CFF"/>
            </a:solidFill>
            <a:prstDash val="dash"/>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83" name="Google Shape;183;g3c5dae74d83_2_28"/>
          <p:cNvSpPr/>
          <p:nvPr/>
        </p:nvSpPr>
        <p:spPr>
          <a:xfrm>
            <a:off x="495350" y="3169175"/>
            <a:ext cx="2234100" cy="648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2200" b="1" i="0" u="none" strike="noStrike" cap="none">
                <a:solidFill>
                  <a:srgbClr val="C7FF96"/>
                </a:solidFill>
                <a:latin typeface="Hanken Grotesk"/>
                <a:ea typeface="Hanken Grotesk"/>
                <a:cs typeface="Hanken Grotesk"/>
                <a:sym typeface="Hanken Grotesk"/>
              </a:rPr>
              <a:t>Humans</a:t>
            </a:r>
            <a:endParaRPr sz="2200" b="1" i="0" u="none" strike="noStrike" cap="none">
              <a:solidFill>
                <a:srgbClr val="C7FF96"/>
              </a:solidFill>
              <a:latin typeface="Hanken Grotesk"/>
              <a:ea typeface="Hanken Grotesk"/>
              <a:cs typeface="Hanken Grotesk"/>
              <a:sym typeface="Hanken Grotesk"/>
            </a:endParaRPr>
          </a:p>
          <a:p>
            <a:pPr marL="0" marR="0" lvl="0" indent="0" algn="ctr" rtl="0">
              <a:lnSpc>
                <a:spcPct val="100000"/>
              </a:lnSpc>
              <a:spcBef>
                <a:spcPts val="0"/>
              </a:spcBef>
              <a:spcAft>
                <a:spcPts val="0"/>
              </a:spcAft>
              <a:buClr>
                <a:schemeClr val="dk1"/>
              </a:buClr>
              <a:buSzPts val="1100"/>
              <a:buFont typeface="Arial"/>
              <a:buNone/>
            </a:pPr>
            <a:r>
              <a:rPr lang="en-US" sz="2200" b="1" i="0" u="none" strike="noStrike" cap="none">
                <a:solidFill>
                  <a:srgbClr val="C7FF96"/>
                </a:solidFill>
                <a:latin typeface="Hanken Grotesk"/>
                <a:ea typeface="Hanken Grotesk"/>
                <a:cs typeface="Hanken Grotesk"/>
                <a:sym typeface="Hanken Grotesk"/>
              </a:rPr>
              <a:t>with Intent</a:t>
            </a:r>
            <a:endParaRPr sz="2200" b="1" i="0" u="none" strike="noStrike" cap="none">
              <a:solidFill>
                <a:srgbClr val="C7FF96"/>
              </a:solidFill>
              <a:latin typeface="Hanken Grotesk"/>
              <a:ea typeface="Hanken Grotesk"/>
              <a:cs typeface="Hanken Grotesk"/>
              <a:sym typeface="Hanken Grotesk"/>
            </a:endParaRPr>
          </a:p>
        </p:txBody>
      </p:sp>
      <p:sp>
        <p:nvSpPr>
          <p:cNvPr id="184" name="Google Shape;184;g3c5dae74d83_2_28"/>
          <p:cNvSpPr/>
          <p:nvPr/>
        </p:nvSpPr>
        <p:spPr>
          <a:xfrm>
            <a:off x="477550" y="3931850"/>
            <a:ext cx="2251800" cy="6852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1200" b="0" i="0" u="none" strike="noStrike" cap="none">
                <a:solidFill>
                  <a:srgbClr val="999999"/>
                </a:solidFill>
                <a:latin typeface="Hanken Grotesk"/>
                <a:ea typeface="Hanken Grotesk"/>
                <a:cs typeface="Hanken Grotesk"/>
                <a:sym typeface="Hanken Grotesk"/>
              </a:rPr>
              <a:t>Fewer visits, but they arrive with genuine purpose. Already filtered through AI.</a:t>
            </a:r>
            <a:endParaRPr sz="1200" b="0" i="0" u="none" strike="noStrike" cap="none">
              <a:solidFill>
                <a:srgbClr val="999999"/>
              </a:solidFill>
              <a:latin typeface="Hanken Grotesk"/>
              <a:ea typeface="Hanken Grotesk"/>
              <a:cs typeface="Hanken Grotesk"/>
              <a:sym typeface="Hanken Grotesk"/>
            </a:endParaRPr>
          </a:p>
        </p:txBody>
      </p:sp>
      <p:sp>
        <p:nvSpPr>
          <p:cNvPr id="185" name="Google Shape;185;g3c5dae74d83_2_28"/>
          <p:cNvSpPr/>
          <p:nvPr/>
        </p:nvSpPr>
        <p:spPr>
          <a:xfrm>
            <a:off x="3756150" y="3497068"/>
            <a:ext cx="1828800" cy="3201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5A623"/>
              </a:buClr>
              <a:buSzPts val="1800"/>
              <a:buFont typeface="Trebuchet MS"/>
              <a:buNone/>
            </a:pPr>
            <a:r>
              <a:rPr lang="en-US" sz="2200" b="1" i="0" u="none" strike="noStrike" cap="none">
                <a:solidFill>
                  <a:srgbClr val="8B8CFF"/>
                </a:solidFill>
                <a:latin typeface="Hanken Grotesk"/>
                <a:ea typeface="Hanken Grotesk"/>
                <a:cs typeface="Hanken Grotesk"/>
                <a:sym typeface="Hanken Grotesk"/>
              </a:rPr>
              <a:t>AI Crawlers</a:t>
            </a:r>
            <a:endParaRPr sz="2200" b="1" i="0" u="none" strike="noStrike" cap="none">
              <a:solidFill>
                <a:srgbClr val="8B8CFF"/>
              </a:solidFill>
              <a:latin typeface="Hanken Grotesk"/>
              <a:ea typeface="Hanken Grotesk"/>
              <a:cs typeface="Hanken Grotesk"/>
              <a:sym typeface="Hanken Grotesk"/>
            </a:endParaRPr>
          </a:p>
        </p:txBody>
      </p:sp>
      <p:sp>
        <p:nvSpPr>
          <p:cNvPr id="186" name="Google Shape;186;g3c5dae74d83_2_28"/>
          <p:cNvSpPr/>
          <p:nvPr/>
        </p:nvSpPr>
        <p:spPr>
          <a:xfrm>
            <a:off x="3446100" y="3895625"/>
            <a:ext cx="2251800" cy="6114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1200" b="0" i="0" u="none" strike="noStrike" cap="none">
                <a:solidFill>
                  <a:srgbClr val="999999"/>
                </a:solidFill>
                <a:latin typeface="Hanken Grotesk"/>
                <a:ea typeface="Hanken Grotesk"/>
                <a:cs typeface="Hanken Grotesk"/>
                <a:sym typeface="Hanken Grotesk"/>
              </a:rPr>
              <a:t>LLM bots crawl more often than Google. Reading your site to train and cite.</a:t>
            </a:r>
            <a:endParaRPr sz="1200" b="0" i="0" u="none" strike="noStrike" cap="none">
              <a:solidFill>
                <a:srgbClr val="999999"/>
              </a:solidFill>
              <a:latin typeface="Hanken Grotesk"/>
              <a:ea typeface="Hanken Grotesk"/>
              <a:cs typeface="Hanken Grotesk"/>
              <a:sym typeface="Hanken Grotesk"/>
            </a:endParaRPr>
          </a:p>
        </p:txBody>
      </p:sp>
      <p:sp>
        <p:nvSpPr>
          <p:cNvPr id="187" name="Google Shape;187;g3c5dae74d83_2_28"/>
          <p:cNvSpPr/>
          <p:nvPr/>
        </p:nvSpPr>
        <p:spPr>
          <a:xfrm>
            <a:off x="6405750" y="3497075"/>
            <a:ext cx="2251800" cy="3201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2200" b="1" i="0" u="none" strike="noStrike" cap="none">
                <a:solidFill>
                  <a:srgbClr val="00A882"/>
                </a:solidFill>
                <a:latin typeface="Hanken Grotesk"/>
                <a:ea typeface="Hanken Grotesk"/>
                <a:cs typeface="Hanken Grotesk"/>
                <a:sym typeface="Hanken Grotesk"/>
              </a:rPr>
              <a:t>AI Agents</a:t>
            </a:r>
            <a:endParaRPr sz="2200" b="1" i="0" u="none" strike="noStrike" cap="none">
              <a:solidFill>
                <a:srgbClr val="00A882"/>
              </a:solidFill>
              <a:latin typeface="Hanken Grotesk"/>
              <a:ea typeface="Hanken Grotesk"/>
              <a:cs typeface="Hanken Grotesk"/>
              <a:sym typeface="Hanken Grotesk"/>
            </a:endParaRPr>
          </a:p>
        </p:txBody>
      </p:sp>
      <p:sp>
        <p:nvSpPr>
          <p:cNvPr id="188" name="Google Shape;188;g3c5dae74d83_2_28"/>
          <p:cNvSpPr/>
          <p:nvPr/>
        </p:nvSpPr>
        <p:spPr>
          <a:xfrm>
            <a:off x="6499300" y="3950450"/>
            <a:ext cx="2064600" cy="648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1200" b="0" i="0" u="none" strike="noStrike" cap="none">
                <a:solidFill>
                  <a:srgbClr val="999999"/>
                </a:solidFill>
                <a:latin typeface="Hanken Grotesk"/>
                <a:ea typeface="Hanken Grotesk"/>
                <a:cs typeface="Hanken Grotesk"/>
                <a:sym typeface="Hanken Grotesk"/>
              </a:rPr>
              <a:t>Autonomous software that browses, compares, and transacts on behalf of users.</a:t>
            </a:r>
            <a:endParaRPr sz="1200" b="0" i="0" u="none" strike="noStrike" cap="none">
              <a:solidFill>
                <a:srgbClr val="999999"/>
              </a:solidFill>
              <a:latin typeface="Hanken Grotesk"/>
              <a:ea typeface="Hanken Grotesk"/>
              <a:cs typeface="Hanken Grotesk"/>
              <a:sym typeface="Hanken Grotesk"/>
            </a:endParaRPr>
          </a:p>
        </p:txBody>
      </p:sp>
      <p:pic>
        <p:nvPicPr>
          <p:cNvPr id="189" name="Google Shape;189;g3c5dae74d83_2_28"/>
          <p:cNvPicPr preferRelativeResize="0"/>
          <p:nvPr/>
        </p:nvPicPr>
        <p:blipFill rotWithShape="1">
          <a:blip r:embed="rId3">
            <a:alphaModFix/>
          </a:blip>
          <a:srcRect/>
          <a:stretch/>
        </p:blipFill>
        <p:spPr>
          <a:xfrm>
            <a:off x="6894883" y="1921563"/>
            <a:ext cx="1273534" cy="1132030"/>
          </a:xfrm>
          <a:prstGeom prst="rect">
            <a:avLst/>
          </a:prstGeom>
          <a:noFill/>
          <a:ln>
            <a:noFill/>
          </a:ln>
        </p:spPr>
      </p:pic>
      <p:pic>
        <p:nvPicPr>
          <p:cNvPr id="190" name="Google Shape;190;g3c5dae74d83_2_28"/>
          <p:cNvPicPr preferRelativeResize="0"/>
          <p:nvPr/>
        </p:nvPicPr>
        <p:blipFill rotWithShape="1">
          <a:blip r:embed="rId4">
            <a:alphaModFix/>
          </a:blip>
          <a:srcRect/>
          <a:stretch/>
        </p:blipFill>
        <p:spPr>
          <a:xfrm>
            <a:off x="4103625" y="1920638"/>
            <a:ext cx="1133856" cy="1133856"/>
          </a:xfrm>
          <a:prstGeom prst="rect">
            <a:avLst/>
          </a:prstGeom>
          <a:noFill/>
          <a:ln>
            <a:noFill/>
          </a:ln>
        </p:spPr>
      </p:pic>
      <p:pic>
        <p:nvPicPr>
          <p:cNvPr id="191" name="Google Shape;191;g3c5dae74d83_2_28"/>
          <p:cNvPicPr preferRelativeResize="0"/>
          <p:nvPr/>
        </p:nvPicPr>
        <p:blipFill rotWithShape="1">
          <a:blip r:embed="rId5">
            <a:alphaModFix/>
          </a:blip>
          <a:srcRect/>
          <a:stretch/>
        </p:blipFill>
        <p:spPr>
          <a:xfrm>
            <a:off x="1045422" y="1920638"/>
            <a:ext cx="1133856" cy="977331"/>
          </a:xfrm>
          <a:prstGeom prst="rect">
            <a:avLst/>
          </a:prstGeom>
          <a:noFill/>
          <a:ln>
            <a:noFill/>
          </a:ln>
        </p:spPr>
      </p:pic>
      <p:sp>
        <p:nvSpPr>
          <p:cNvPr id="192" name="Google Shape;192;g3c5dae74d83_2_28"/>
          <p:cNvSpPr/>
          <p:nvPr/>
        </p:nvSpPr>
        <p:spPr>
          <a:xfrm>
            <a:off x="457200" y="583655"/>
            <a:ext cx="8229600" cy="548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2400" b="1" i="0" u="none" strike="noStrike" cap="none">
                <a:solidFill>
                  <a:srgbClr val="EDF0F5"/>
                </a:solidFill>
                <a:latin typeface="Trebuchet MS"/>
                <a:ea typeface="Trebuchet MS"/>
                <a:cs typeface="Trebuchet MS"/>
                <a:sym typeface="Trebuchet MS"/>
              </a:rPr>
              <a:t>Your Website Now Has Three Audiences:</a:t>
            </a:r>
            <a:endParaRPr sz="2400" b="1" i="0" u="none" strike="noStrike" cap="none">
              <a:solidFill>
                <a:srgbClr val="EDF0F5"/>
              </a:solidFill>
              <a:latin typeface="Trebuchet MS"/>
              <a:ea typeface="Trebuchet MS"/>
              <a:cs typeface="Trebuchet MS"/>
              <a:sym typeface="Trebuchet M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97"/>
        <p:cNvGrpSpPr/>
        <p:nvPr/>
      </p:nvGrpSpPr>
      <p:grpSpPr>
        <a:xfrm>
          <a:off x="0" y="0"/>
          <a:ext cx="0" cy="0"/>
          <a:chOff x="0" y="0"/>
          <a:chExt cx="0" cy="0"/>
        </a:xfrm>
      </p:grpSpPr>
      <p:pic>
        <p:nvPicPr>
          <p:cNvPr id="198" name="Google Shape;198;g3f941386167_0_66"/>
          <p:cNvPicPr preferRelativeResize="0"/>
          <p:nvPr/>
        </p:nvPicPr>
        <p:blipFill rotWithShape="1">
          <a:blip r:embed="rId3">
            <a:alphaModFix/>
          </a:blip>
          <a:srcRect/>
          <a:stretch/>
        </p:blipFill>
        <p:spPr>
          <a:xfrm>
            <a:off x="490074" y="2554750"/>
            <a:ext cx="4710125" cy="2861675"/>
          </a:xfrm>
          <a:prstGeom prst="rect">
            <a:avLst/>
          </a:prstGeom>
          <a:noFill/>
          <a:ln>
            <a:noFill/>
          </a:ln>
        </p:spPr>
      </p:pic>
      <p:pic>
        <p:nvPicPr>
          <p:cNvPr id="199" name="Google Shape;199;g3f941386167_0_66"/>
          <p:cNvPicPr preferRelativeResize="0"/>
          <p:nvPr/>
        </p:nvPicPr>
        <p:blipFill rotWithShape="1">
          <a:blip r:embed="rId3">
            <a:alphaModFix/>
          </a:blip>
          <a:srcRect/>
          <a:stretch/>
        </p:blipFill>
        <p:spPr>
          <a:xfrm rot="10800000" flipH="1">
            <a:off x="3362311" y="1403775"/>
            <a:ext cx="4710125" cy="2861675"/>
          </a:xfrm>
          <a:prstGeom prst="rect">
            <a:avLst/>
          </a:prstGeom>
          <a:noFill/>
          <a:ln>
            <a:noFill/>
          </a:ln>
        </p:spPr>
      </p:pic>
      <p:pic>
        <p:nvPicPr>
          <p:cNvPr id="200" name="Google Shape;200;g3f941386167_0_66"/>
          <p:cNvPicPr preferRelativeResize="0"/>
          <p:nvPr/>
        </p:nvPicPr>
        <p:blipFill rotWithShape="1">
          <a:blip r:embed="rId3">
            <a:alphaModFix/>
          </a:blip>
          <a:srcRect/>
          <a:stretch/>
        </p:blipFill>
        <p:spPr>
          <a:xfrm>
            <a:off x="6395549" y="2554750"/>
            <a:ext cx="4710125" cy="2861675"/>
          </a:xfrm>
          <a:prstGeom prst="rect">
            <a:avLst/>
          </a:prstGeom>
          <a:noFill/>
          <a:ln>
            <a:noFill/>
          </a:ln>
        </p:spPr>
      </p:pic>
      <p:sp>
        <p:nvSpPr>
          <p:cNvPr id="201" name="Google Shape;201;g3f941386167_0_66"/>
          <p:cNvSpPr/>
          <p:nvPr/>
        </p:nvSpPr>
        <p:spPr>
          <a:xfrm>
            <a:off x="873275" y="677100"/>
            <a:ext cx="7397400" cy="905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999999"/>
              </a:buClr>
              <a:buSzPts val="4000"/>
              <a:buFont typeface="Trebuchet MS"/>
              <a:buNone/>
            </a:pPr>
            <a:r>
              <a:rPr lang="en-US" sz="3400" b="1">
                <a:solidFill>
                  <a:srgbClr val="EDF0F5"/>
                </a:solidFill>
                <a:latin typeface="Hanken Grotesk"/>
                <a:ea typeface="Hanken Grotesk"/>
                <a:cs typeface="Hanken Grotesk"/>
                <a:sym typeface="Hanken Grotesk"/>
              </a:rPr>
              <a:t>AI is being asked about your experience. But who is it citing?</a:t>
            </a:r>
            <a:endParaRPr sz="3400" b="1" i="0" u="none" strike="noStrike" cap="none">
              <a:solidFill>
                <a:srgbClr val="EDF0F5"/>
              </a:solidFill>
              <a:latin typeface="Hanken Grotesk"/>
              <a:ea typeface="Hanken Grotesk"/>
              <a:cs typeface="Hanken Grotesk"/>
              <a:sym typeface="Hanken Grotesk"/>
            </a:endParaRPr>
          </a:p>
        </p:txBody>
      </p:sp>
      <p:sp>
        <p:nvSpPr>
          <p:cNvPr id="202" name="Google Shape;202;g3f941386167_0_66"/>
          <p:cNvSpPr txBox="1"/>
          <p:nvPr/>
        </p:nvSpPr>
        <p:spPr>
          <a:xfrm>
            <a:off x="1020625" y="2167525"/>
            <a:ext cx="3000000" cy="1608600"/>
          </a:xfrm>
          <a:prstGeom prst="rect">
            <a:avLst/>
          </a:prstGeom>
          <a:noFill/>
          <a:ln>
            <a:noFill/>
          </a:ln>
        </p:spPr>
        <p:txBody>
          <a:bodyPr spcFirstLastPara="1" wrap="square" lIns="91425" tIns="91425" rIns="91425" bIns="91425" anchor="t" anchorCtr="0">
            <a:spAutoFit/>
          </a:bodyPr>
          <a:lstStyle/>
          <a:p>
            <a:pPr marL="0" lvl="0" indent="0" algn="l" rtl="0">
              <a:spcBef>
                <a:spcPts val="500"/>
              </a:spcBef>
              <a:spcAft>
                <a:spcPts val="0"/>
              </a:spcAft>
              <a:buNone/>
            </a:pPr>
            <a:r>
              <a:rPr lang="en-US" sz="1000">
                <a:solidFill>
                  <a:schemeClr val="lt1"/>
                </a:solidFill>
                <a:highlight>
                  <a:schemeClr val="dk1"/>
                </a:highlight>
              </a:rPr>
              <a:t>Destination Marketing Organisations appear in nearly every discovery answer</a:t>
            </a:r>
            <a:endParaRPr sz="1000">
              <a:solidFill>
                <a:schemeClr val="lt1"/>
              </a:solidFill>
              <a:highlight>
                <a:schemeClr val="dk1"/>
              </a:highlight>
            </a:endParaRPr>
          </a:p>
          <a:p>
            <a:pPr marL="0" lvl="0" indent="0" algn="l" rtl="0">
              <a:spcBef>
                <a:spcPts val="500"/>
              </a:spcBef>
              <a:spcAft>
                <a:spcPts val="0"/>
              </a:spcAft>
              <a:buNone/>
            </a:pPr>
            <a:r>
              <a:rPr lang="en-US" sz="1000">
                <a:solidFill>
                  <a:schemeClr val="lt1"/>
                </a:solidFill>
                <a:highlight>
                  <a:schemeClr val="dk1"/>
                </a:highlight>
              </a:rPr>
              <a:t>Mainstream travel media: Time Out, Tripadvisor, Lonely Planet, Atlas Obscura</a:t>
            </a:r>
            <a:endParaRPr sz="1000">
              <a:solidFill>
                <a:schemeClr val="lt1"/>
              </a:solidFill>
              <a:highlight>
                <a:schemeClr val="dk1"/>
              </a:highlight>
            </a:endParaRPr>
          </a:p>
          <a:p>
            <a:pPr marL="0" lvl="0" indent="0" algn="l" rtl="0">
              <a:spcBef>
                <a:spcPts val="500"/>
              </a:spcBef>
              <a:spcAft>
                <a:spcPts val="0"/>
              </a:spcAft>
              <a:buNone/>
            </a:pPr>
            <a:r>
              <a:rPr lang="en-US" sz="1000">
                <a:solidFill>
                  <a:schemeClr val="lt1"/>
                </a:solidFill>
                <a:highlight>
                  <a:schemeClr val="dk1"/>
                </a:highlight>
              </a:rPr>
              <a:t>OTAs: GetYourGuide, Viator, Klook - especially for booking queries</a:t>
            </a:r>
            <a:endParaRPr sz="1000">
              <a:solidFill>
                <a:schemeClr val="lt1"/>
              </a:solidFill>
              <a:highlight>
                <a:schemeClr val="dk1"/>
              </a:highlight>
            </a:endParaRPr>
          </a:p>
          <a:p>
            <a:pPr marL="0" lvl="0" indent="0" algn="l" rtl="0">
              <a:spcBef>
                <a:spcPts val="500"/>
              </a:spcBef>
              <a:spcAft>
                <a:spcPts val="200"/>
              </a:spcAft>
              <a:buNone/>
            </a:pPr>
            <a:r>
              <a:rPr lang="en-US" sz="1000">
                <a:solidFill>
                  <a:schemeClr val="lt1"/>
                </a:solidFill>
                <a:highlight>
                  <a:schemeClr val="dk1"/>
                </a:highlight>
              </a:rPr>
              <a:t>Wikipedia: cited in 60-80% of answers about specific attractions</a:t>
            </a:r>
            <a:endParaRPr sz="1000">
              <a:solidFill>
                <a:schemeClr val="lt1"/>
              </a:solidFill>
              <a:highlight>
                <a:schemeClr val="dk1"/>
              </a:highlight>
            </a:endParaRPr>
          </a:p>
        </p:txBody>
      </p:sp>
      <p:sp>
        <p:nvSpPr>
          <p:cNvPr id="203" name="Google Shape;203;g3f941386167_0_66"/>
          <p:cNvSpPr txBox="1"/>
          <p:nvPr/>
        </p:nvSpPr>
        <p:spPr>
          <a:xfrm>
            <a:off x="5072425" y="2167525"/>
            <a:ext cx="3000000" cy="1300326"/>
          </a:xfrm>
          <a:prstGeom prst="rect">
            <a:avLst/>
          </a:prstGeom>
          <a:noFill/>
          <a:ln>
            <a:noFill/>
          </a:ln>
        </p:spPr>
        <p:txBody>
          <a:bodyPr spcFirstLastPara="1" wrap="square" lIns="91425" tIns="91425" rIns="91425" bIns="91425" anchor="t" anchorCtr="0">
            <a:spAutoFit/>
          </a:bodyPr>
          <a:lstStyle/>
          <a:p>
            <a:pPr marL="0" lvl="0" indent="0" algn="l" rtl="0">
              <a:spcBef>
                <a:spcPts val="500"/>
              </a:spcBef>
              <a:spcAft>
                <a:spcPts val="0"/>
              </a:spcAft>
              <a:buNone/>
            </a:pPr>
            <a:r>
              <a:rPr lang="en-US" sz="1000">
                <a:solidFill>
                  <a:schemeClr val="lt1"/>
                </a:solidFill>
                <a:highlight>
                  <a:schemeClr val="dk1"/>
                </a:highlight>
              </a:rPr>
              <a:t>Google AI Overviews now appear on most 'things to do in [place]' queries.</a:t>
            </a:r>
            <a:endParaRPr sz="1000">
              <a:solidFill>
                <a:schemeClr val="lt1"/>
              </a:solidFill>
              <a:highlight>
                <a:schemeClr val="dk1"/>
              </a:highlight>
            </a:endParaRPr>
          </a:p>
          <a:p>
            <a:pPr marL="0" lvl="0" indent="0" algn="l" rtl="0">
              <a:spcBef>
                <a:spcPts val="500"/>
              </a:spcBef>
              <a:spcAft>
                <a:spcPts val="0"/>
              </a:spcAft>
              <a:buNone/>
            </a:pPr>
            <a:r>
              <a:rPr lang="en-US" sz="1000">
                <a:solidFill>
                  <a:schemeClr val="lt1"/>
                </a:solidFill>
                <a:highlight>
                  <a:schemeClr val="dk1"/>
                </a:highlight>
              </a:rPr>
              <a:t>The source set is typically 4 to 6 entities — consistent, repeated, hardening.</a:t>
            </a:r>
            <a:endParaRPr sz="1000">
              <a:solidFill>
                <a:schemeClr val="lt1"/>
              </a:solidFill>
              <a:highlight>
                <a:schemeClr val="dk1"/>
              </a:highlight>
            </a:endParaRPr>
          </a:p>
          <a:p>
            <a:pPr marL="0" lvl="0" indent="0" algn="l" rtl="0">
              <a:spcBef>
                <a:spcPts val="500"/>
              </a:spcBef>
              <a:spcAft>
                <a:spcPts val="0"/>
              </a:spcAft>
              <a:buNone/>
            </a:pPr>
            <a:r>
              <a:rPr lang="en-US" sz="1000">
                <a:solidFill>
                  <a:schemeClr val="lt1"/>
                </a:solidFill>
                <a:highlight>
                  <a:schemeClr val="dk1"/>
                </a:highlight>
              </a:rPr>
              <a:t>Operators are named. But they are rarely cited as the source.</a:t>
            </a:r>
            <a:endParaRPr sz="1000">
              <a:solidFill>
                <a:schemeClr val="lt1"/>
              </a:solidFill>
              <a:highlight>
                <a:schemeClr val="dk1"/>
              </a:highlight>
            </a:endParaRPr>
          </a:p>
        </p:txBody>
      </p:sp>
      <p:sp>
        <p:nvSpPr>
          <p:cNvPr id="204" name="Google Shape;204;g3f941386167_0_66"/>
          <p:cNvSpPr txBox="1"/>
          <p:nvPr/>
        </p:nvSpPr>
        <p:spPr>
          <a:xfrm>
            <a:off x="1020625" y="1883975"/>
            <a:ext cx="3000000" cy="369300"/>
          </a:xfrm>
          <a:prstGeom prst="rect">
            <a:avLst/>
          </a:prstGeom>
          <a:noFill/>
          <a:ln>
            <a:noFill/>
          </a:ln>
        </p:spPr>
        <p:txBody>
          <a:bodyPr spcFirstLastPara="1" wrap="square" lIns="91425" tIns="91425" rIns="91425" bIns="91425" anchor="t" anchorCtr="0">
            <a:spAutoFit/>
          </a:bodyPr>
          <a:lstStyle/>
          <a:p>
            <a:pPr marL="0" lvl="0" indent="0" algn="l" rtl="0">
              <a:lnSpc>
                <a:spcPct val="130000"/>
              </a:lnSpc>
              <a:spcBef>
                <a:spcPts val="0"/>
              </a:spcBef>
              <a:spcAft>
                <a:spcPts val="0"/>
              </a:spcAft>
              <a:buNone/>
            </a:pPr>
            <a:r>
              <a:rPr lang="en-US" sz="1200">
                <a:solidFill>
                  <a:srgbClr val="C7FF96"/>
                </a:solidFill>
                <a:latin typeface="Hanken Grotesk"/>
                <a:ea typeface="Hanken Grotesk"/>
                <a:cs typeface="Hanken Grotesk"/>
                <a:sym typeface="Hanken Grotesk"/>
              </a:rPr>
              <a:t>Who gets cited?</a:t>
            </a:r>
            <a:endParaRPr/>
          </a:p>
        </p:txBody>
      </p:sp>
      <p:sp>
        <p:nvSpPr>
          <p:cNvPr id="205" name="Google Shape;205;g3f941386167_0_66"/>
          <p:cNvSpPr txBox="1"/>
          <p:nvPr/>
        </p:nvSpPr>
        <p:spPr>
          <a:xfrm>
            <a:off x="5072425" y="1883975"/>
            <a:ext cx="3000000" cy="369300"/>
          </a:xfrm>
          <a:prstGeom prst="rect">
            <a:avLst/>
          </a:prstGeom>
          <a:noFill/>
          <a:ln>
            <a:noFill/>
          </a:ln>
        </p:spPr>
        <p:txBody>
          <a:bodyPr spcFirstLastPara="1" wrap="square" lIns="91425" tIns="91425" rIns="91425" bIns="91425" anchor="t" anchorCtr="0">
            <a:spAutoFit/>
          </a:bodyPr>
          <a:lstStyle/>
          <a:p>
            <a:pPr marL="0" lvl="0" indent="0" algn="l" rtl="0">
              <a:lnSpc>
                <a:spcPct val="130000"/>
              </a:lnSpc>
              <a:spcBef>
                <a:spcPts val="0"/>
              </a:spcBef>
              <a:spcAft>
                <a:spcPts val="0"/>
              </a:spcAft>
              <a:buNone/>
            </a:pPr>
            <a:r>
              <a:rPr lang="en-US" sz="1200">
                <a:solidFill>
                  <a:srgbClr val="C7FF96"/>
                </a:solidFill>
                <a:latin typeface="Hanken Grotesk"/>
                <a:ea typeface="Hanken Grotesk"/>
                <a:cs typeface="Hanken Grotesk"/>
                <a:sym typeface="Hanken Grotesk"/>
              </a:rPr>
              <a:t>The concentration problem</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10"/>
        <p:cNvGrpSpPr/>
        <p:nvPr/>
      </p:nvGrpSpPr>
      <p:grpSpPr>
        <a:xfrm>
          <a:off x="0" y="0"/>
          <a:ext cx="0" cy="0"/>
          <a:chOff x="0" y="0"/>
          <a:chExt cx="0" cy="0"/>
        </a:xfrm>
      </p:grpSpPr>
      <p:sp>
        <p:nvSpPr>
          <p:cNvPr id="211" name="Google Shape;211;p13"/>
          <p:cNvSpPr/>
          <p:nvPr/>
        </p:nvSpPr>
        <p:spPr>
          <a:xfrm>
            <a:off x="4846350" y="3109038"/>
            <a:ext cx="4023300" cy="1645800"/>
          </a:xfrm>
          <a:prstGeom prst="roundRect">
            <a:avLst>
              <a:gd name="adj" fmla="val 16667"/>
            </a:avLst>
          </a:prstGeom>
          <a:solidFill>
            <a:schemeClr val="dk1"/>
          </a:solidFill>
          <a:ln w="9525" cap="flat" cmpd="sng">
            <a:solidFill>
              <a:srgbClr val="4F4E53"/>
            </a:solidFill>
            <a:prstDash val="dash"/>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13"/>
          <p:cNvSpPr/>
          <p:nvPr/>
        </p:nvSpPr>
        <p:spPr>
          <a:xfrm>
            <a:off x="457200" y="3108988"/>
            <a:ext cx="4023300" cy="1645800"/>
          </a:xfrm>
          <a:prstGeom prst="roundRect">
            <a:avLst>
              <a:gd name="adj" fmla="val 16667"/>
            </a:avLst>
          </a:prstGeom>
          <a:solidFill>
            <a:schemeClr val="dk1"/>
          </a:solidFill>
          <a:ln w="9525" cap="flat" cmpd="sng">
            <a:solidFill>
              <a:srgbClr val="4F4E53"/>
            </a:solidFill>
            <a:prstDash val="dash"/>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13"/>
          <p:cNvSpPr/>
          <p:nvPr/>
        </p:nvSpPr>
        <p:spPr>
          <a:xfrm>
            <a:off x="4846350" y="1297788"/>
            <a:ext cx="4023300" cy="1645800"/>
          </a:xfrm>
          <a:prstGeom prst="roundRect">
            <a:avLst>
              <a:gd name="adj" fmla="val 16667"/>
            </a:avLst>
          </a:prstGeom>
          <a:solidFill>
            <a:schemeClr val="dk1"/>
          </a:solidFill>
          <a:ln w="9525" cap="flat" cmpd="sng">
            <a:solidFill>
              <a:srgbClr val="4F4E53"/>
            </a:solidFill>
            <a:prstDash val="dash"/>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13"/>
          <p:cNvSpPr/>
          <p:nvPr/>
        </p:nvSpPr>
        <p:spPr>
          <a:xfrm>
            <a:off x="457200" y="1297788"/>
            <a:ext cx="4023300" cy="1645800"/>
          </a:xfrm>
          <a:prstGeom prst="roundRect">
            <a:avLst>
              <a:gd name="adj" fmla="val 16667"/>
            </a:avLst>
          </a:prstGeom>
          <a:solidFill>
            <a:schemeClr val="dk1"/>
          </a:solidFill>
          <a:ln w="9525" cap="flat" cmpd="sng">
            <a:solidFill>
              <a:srgbClr val="4F4E53"/>
            </a:solidFill>
            <a:prstDash val="dash"/>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13"/>
          <p:cNvSpPr/>
          <p:nvPr/>
        </p:nvSpPr>
        <p:spPr>
          <a:xfrm>
            <a:off x="457200" y="583655"/>
            <a:ext cx="8229600" cy="548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800"/>
              <a:buFont typeface="Trebuchet MS"/>
              <a:buNone/>
            </a:pPr>
            <a:r>
              <a:rPr lang="en-US" sz="2400" b="1" i="0" u="none" strike="noStrike" cap="none">
                <a:solidFill>
                  <a:srgbClr val="EDF0F5"/>
                </a:solidFill>
                <a:latin typeface="Trebuchet MS"/>
                <a:ea typeface="Trebuchet MS"/>
                <a:cs typeface="Trebuchet MS"/>
                <a:sym typeface="Trebuchet MS"/>
              </a:rPr>
              <a:t>What AI Needs From Your Website:</a:t>
            </a:r>
            <a:endParaRPr sz="2400" b="0" i="0" u="none" strike="noStrike" cap="none">
              <a:solidFill>
                <a:srgbClr val="EDF0F5"/>
              </a:solidFill>
              <a:latin typeface="Calibri"/>
              <a:ea typeface="Calibri"/>
              <a:cs typeface="Calibri"/>
              <a:sym typeface="Calibri"/>
            </a:endParaRPr>
          </a:p>
        </p:txBody>
      </p:sp>
      <p:sp>
        <p:nvSpPr>
          <p:cNvPr id="216" name="Google Shape;216;p13"/>
          <p:cNvSpPr/>
          <p:nvPr/>
        </p:nvSpPr>
        <p:spPr>
          <a:xfrm>
            <a:off x="1371600" y="1572158"/>
            <a:ext cx="2834700" cy="3657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C2A8"/>
              </a:buClr>
              <a:buSzPts val="1700"/>
              <a:buFont typeface="Trebuchet MS"/>
              <a:buNone/>
            </a:pPr>
            <a:r>
              <a:rPr lang="en-US" sz="1700" b="1" i="0" u="none" strike="noStrike" cap="none">
                <a:solidFill>
                  <a:srgbClr val="EDF0F5"/>
                </a:solidFill>
                <a:latin typeface="Hanken Grotesk"/>
                <a:ea typeface="Hanken Grotesk"/>
                <a:cs typeface="Hanken Grotesk"/>
                <a:sym typeface="Hanken Grotesk"/>
              </a:rPr>
              <a:t>Structured Data</a:t>
            </a:r>
            <a:endParaRPr sz="1700" b="1" i="0" u="none" strike="noStrike" cap="none">
              <a:solidFill>
                <a:srgbClr val="EDF0F5"/>
              </a:solidFill>
              <a:latin typeface="Hanken Grotesk"/>
              <a:ea typeface="Hanken Grotesk"/>
              <a:cs typeface="Hanken Grotesk"/>
              <a:sym typeface="Hanken Grotesk"/>
            </a:endParaRPr>
          </a:p>
        </p:txBody>
      </p:sp>
      <p:sp>
        <p:nvSpPr>
          <p:cNvPr id="217" name="Google Shape;217;p13"/>
          <p:cNvSpPr/>
          <p:nvPr/>
        </p:nvSpPr>
        <p:spPr>
          <a:xfrm>
            <a:off x="1371600" y="1937858"/>
            <a:ext cx="2834700" cy="731400"/>
          </a:xfrm>
          <a:prstGeom prst="rect">
            <a:avLst/>
          </a:prstGeom>
          <a:noFill/>
          <a:ln>
            <a:noFill/>
          </a:ln>
        </p:spPr>
        <p:txBody>
          <a:bodyPr spcFirstLastPara="1" wrap="square" lIns="0" tIns="0" rIns="0" bIns="0" anchor="ctr" anchorCtr="0">
            <a:noAutofit/>
          </a:bodyPr>
          <a:lstStyle/>
          <a:p>
            <a:pPr marL="0" marR="0" lvl="0" indent="0" algn="l" rtl="0">
              <a:lnSpc>
                <a:spcPct val="130000"/>
              </a:lnSpc>
              <a:spcBef>
                <a:spcPts val="0"/>
              </a:spcBef>
              <a:spcAft>
                <a:spcPts val="0"/>
              </a:spcAft>
              <a:buClr>
                <a:srgbClr val="999999"/>
              </a:buClr>
              <a:buSzPts val="1300"/>
              <a:buFont typeface="Calibri"/>
              <a:buNone/>
            </a:pPr>
            <a:r>
              <a:rPr lang="en-US" sz="1300" b="0" i="0" u="none" strike="noStrike" cap="none">
                <a:solidFill>
                  <a:srgbClr val="999999"/>
                </a:solidFill>
                <a:latin typeface="Hanken Grotesk"/>
                <a:ea typeface="Hanken Grotesk"/>
                <a:cs typeface="Hanken Grotesk"/>
                <a:sym typeface="Hanken Grotesk"/>
              </a:rPr>
              <a:t>Clean semantic HTML. Schema markup.</a:t>
            </a:r>
            <a:r>
              <a:rPr lang="en-US" sz="1300" b="0" i="0" u="none" strike="noStrike" cap="none">
                <a:solidFill>
                  <a:schemeClr val="dk1"/>
                </a:solidFill>
                <a:latin typeface="Hanken Grotesk"/>
                <a:ea typeface="Hanken Grotesk"/>
                <a:cs typeface="Hanken Grotesk"/>
                <a:sym typeface="Hanken Grotesk"/>
              </a:rPr>
              <a:t> </a:t>
            </a:r>
            <a:r>
              <a:rPr lang="en-US" sz="1300" b="0" i="0" u="none" strike="noStrike" cap="none">
                <a:solidFill>
                  <a:srgbClr val="999999"/>
                </a:solidFill>
                <a:latin typeface="Hanken Grotesk"/>
                <a:ea typeface="Hanken Grotesk"/>
                <a:cs typeface="Hanken Grotesk"/>
                <a:sym typeface="Hanken Grotesk"/>
              </a:rPr>
              <a:t>Machine-readable content.</a:t>
            </a:r>
            <a:endParaRPr sz="1300" b="0" i="0" u="none" strike="noStrike" cap="none">
              <a:solidFill>
                <a:schemeClr val="dk1"/>
              </a:solidFill>
              <a:latin typeface="Hanken Grotesk"/>
              <a:ea typeface="Hanken Grotesk"/>
              <a:cs typeface="Hanken Grotesk"/>
              <a:sym typeface="Hanken Grotesk"/>
            </a:endParaRPr>
          </a:p>
        </p:txBody>
      </p:sp>
      <p:sp>
        <p:nvSpPr>
          <p:cNvPr id="218" name="Google Shape;218;p13"/>
          <p:cNvSpPr/>
          <p:nvPr/>
        </p:nvSpPr>
        <p:spPr>
          <a:xfrm>
            <a:off x="5760720" y="1572133"/>
            <a:ext cx="2834700" cy="3657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C2A8"/>
              </a:buClr>
              <a:buSzPts val="1700"/>
              <a:buFont typeface="Trebuchet MS"/>
              <a:buNone/>
            </a:pPr>
            <a:r>
              <a:rPr lang="en-US" sz="1700" b="1" i="0" u="none" strike="noStrike" cap="none">
                <a:solidFill>
                  <a:srgbClr val="EDF0F5"/>
                </a:solidFill>
                <a:latin typeface="Hanken Grotesk"/>
                <a:ea typeface="Hanken Grotesk"/>
                <a:cs typeface="Hanken Grotesk"/>
                <a:sym typeface="Hanken Grotesk"/>
              </a:rPr>
              <a:t>Clear Answers</a:t>
            </a:r>
            <a:endParaRPr sz="1700" b="1" i="0" u="none" strike="noStrike" cap="none">
              <a:solidFill>
                <a:srgbClr val="EDF0F5"/>
              </a:solidFill>
              <a:latin typeface="Hanken Grotesk"/>
              <a:ea typeface="Hanken Grotesk"/>
              <a:cs typeface="Hanken Grotesk"/>
              <a:sym typeface="Hanken Grotesk"/>
            </a:endParaRPr>
          </a:p>
        </p:txBody>
      </p:sp>
      <p:sp>
        <p:nvSpPr>
          <p:cNvPr id="219" name="Google Shape;219;p13"/>
          <p:cNvSpPr/>
          <p:nvPr/>
        </p:nvSpPr>
        <p:spPr>
          <a:xfrm>
            <a:off x="5760720" y="1937783"/>
            <a:ext cx="2834700" cy="731400"/>
          </a:xfrm>
          <a:prstGeom prst="rect">
            <a:avLst/>
          </a:prstGeom>
          <a:noFill/>
          <a:ln>
            <a:noFill/>
          </a:ln>
        </p:spPr>
        <p:txBody>
          <a:bodyPr spcFirstLastPara="1" wrap="square" lIns="0" tIns="0" rIns="0" bIns="0" anchor="ctr" anchorCtr="0">
            <a:noAutofit/>
          </a:bodyPr>
          <a:lstStyle/>
          <a:p>
            <a:pPr marL="0" marR="0" lvl="0" indent="0" algn="l" rtl="0">
              <a:lnSpc>
                <a:spcPct val="130000"/>
              </a:lnSpc>
              <a:spcBef>
                <a:spcPts val="0"/>
              </a:spcBef>
              <a:spcAft>
                <a:spcPts val="0"/>
              </a:spcAft>
              <a:buClr>
                <a:srgbClr val="999999"/>
              </a:buClr>
              <a:buSzPts val="1300"/>
              <a:buFont typeface="Calibri"/>
              <a:buNone/>
            </a:pPr>
            <a:r>
              <a:rPr lang="en-US" sz="1300" b="0" i="0" u="none" strike="noStrike" cap="none">
                <a:solidFill>
                  <a:srgbClr val="999999"/>
                </a:solidFill>
                <a:latin typeface="Hanken Grotesk"/>
                <a:ea typeface="Hanken Grotesk"/>
                <a:cs typeface="Hanken Grotesk"/>
                <a:sym typeface="Hanken Grotesk"/>
              </a:rPr>
              <a:t>Content that directly answers the</a:t>
            </a:r>
            <a:endParaRPr sz="1300" b="0" i="0" u="none" strike="noStrike" cap="none">
              <a:solidFill>
                <a:schemeClr val="dk1"/>
              </a:solidFill>
              <a:latin typeface="Hanken Grotesk"/>
              <a:ea typeface="Hanken Grotesk"/>
              <a:cs typeface="Hanken Grotesk"/>
              <a:sym typeface="Hanken Grotesk"/>
            </a:endParaRPr>
          </a:p>
          <a:p>
            <a:pPr marL="0" marR="0" lvl="0" indent="0" algn="l" rtl="0">
              <a:lnSpc>
                <a:spcPct val="130000"/>
              </a:lnSpc>
              <a:spcBef>
                <a:spcPts val="0"/>
              </a:spcBef>
              <a:spcAft>
                <a:spcPts val="0"/>
              </a:spcAft>
              <a:buClr>
                <a:srgbClr val="999999"/>
              </a:buClr>
              <a:buSzPts val="1300"/>
              <a:buFont typeface="Calibri"/>
              <a:buNone/>
            </a:pPr>
            <a:r>
              <a:rPr lang="en-US" sz="1300" b="0" i="0" u="none" strike="noStrike" cap="none">
                <a:solidFill>
                  <a:srgbClr val="999999"/>
                </a:solidFill>
                <a:latin typeface="Hanken Grotesk"/>
                <a:ea typeface="Hanken Grotesk"/>
                <a:cs typeface="Hanken Grotesk"/>
                <a:sym typeface="Hanken Grotesk"/>
              </a:rPr>
              <a:t>real questions people ask.</a:t>
            </a:r>
            <a:endParaRPr sz="1300" b="0" i="0" u="none" strike="noStrike" cap="none">
              <a:solidFill>
                <a:schemeClr val="dk1"/>
              </a:solidFill>
              <a:latin typeface="Hanken Grotesk"/>
              <a:ea typeface="Hanken Grotesk"/>
              <a:cs typeface="Hanken Grotesk"/>
              <a:sym typeface="Hanken Grotesk"/>
            </a:endParaRPr>
          </a:p>
        </p:txBody>
      </p:sp>
      <p:sp>
        <p:nvSpPr>
          <p:cNvPr id="220" name="Google Shape;220;p13"/>
          <p:cNvSpPr/>
          <p:nvPr/>
        </p:nvSpPr>
        <p:spPr>
          <a:xfrm>
            <a:off x="1371600" y="3383410"/>
            <a:ext cx="2834700" cy="3657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C2A8"/>
              </a:buClr>
              <a:buSzPts val="1700"/>
              <a:buFont typeface="Trebuchet MS"/>
              <a:buNone/>
            </a:pPr>
            <a:r>
              <a:rPr lang="en-US" sz="1700" b="1" i="0" u="none" strike="noStrike" cap="none">
                <a:solidFill>
                  <a:srgbClr val="EDF0F5"/>
                </a:solidFill>
                <a:latin typeface="Hanken Grotesk"/>
                <a:ea typeface="Hanken Grotesk"/>
                <a:cs typeface="Hanken Grotesk"/>
                <a:sym typeface="Hanken Grotesk"/>
              </a:rPr>
              <a:t>Crawlability</a:t>
            </a:r>
            <a:endParaRPr sz="1700" b="1" i="0" u="none" strike="noStrike" cap="none">
              <a:solidFill>
                <a:srgbClr val="EDF0F5"/>
              </a:solidFill>
              <a:latin typeface="Hanken Grotesk"/>
              <a:ea typeface="Hanken Grotesk"/>
              <a:cs typeface="Hanken Grotesk"/>
              <a:sym typeface="Hanken Grotesk"/>
            </a:endParaRPr>
          </a:p>
        </p:txBody>
      </p:sp>
      <p:sp>
        <p:nvSpPr>
          <p:cNvPr id="221" name="Google Shape;221;p13"/>
          <p:cNvSpPr/>
          <p:nvPr/>
        </p:nvSpPr>
        <p:spPr>
          <a:xfrm>
            <a:off x="1371600" y="3749110"/>
            <a:ext cx="2834700" cy="731400"/>
          </a:xfrm>
          <a:prstGeom prst="rect">
            <a:avLst/>
          </a:prstGeom>
          <a:noFill/>
          <a:ln>
            <a:noFill/>
          </a:ln>
        </p:spPr>
        <p:txBody>
          <a:bodyPr spcFirstLastPara="1" wrap="square" lIns="0" tIns="0" rIns="0" bIns="0" anchor="ctr" anchorCtr="0">
            <a:noAutofit/>
          </a:bodyPr>
          <a:lstStyle/>
          <a:p>
            <a:pPr marL="0" marR="0" lvl="0" indent="0" algn="l" rtl="0">
              <a:lnSpc>
                <a:spcPct val="130000"/>
              </a:lnSpc>
              <a:spcBef>
                <a:spcPts val="0"/>
              </a:spcBef>
              <a:spcAft>
                <a:spcPts val="0"/>
              </a:spcAft>
              <a:buClr>
                <a:srgbClr val="999999"/>
              </a:buClr>
              <a:buSzPts val="1300"/>
              <a:buFont typeface="Calibri"/>
              <a:buNone/>
            </a:pPr>
            <a:r>
              <a:rPr lang="en-US" sz="1300" b="0" i="0" u="none" strike="noStrike" cap="none">
                <a:solidFill>
                  <a:srgbClr val="999999"/>
                </a:solidFill>
                <a:latin typeface="Hanken Grotesk"/>
                <a:ea typeface="Hanken Grotesk"/>
                <a:cs typeface="Hanken Grotesk"/>
                <a:sym typeface="Hanken Grotesk"/>
              </a:rPr>
              <a:t>Fast, well-organised sites accessible</a:t>
            </a:r>
            <a:endParaRPr sz="1300" b="0" i="0" u="none" strike="noStrike" cap="none">
              <a:solidFill>
                <a:schemeClr val="dk1"/>
              </a:solidFill>
              <a:latin typeface="Hanken Grotesk"/>
              <a:ea typeface="Hanken Grotesk"/>
              <a:cs typeface="Hanken Grotesk"/>
              <a:sym typeface="Hanken Grotesk"/>
            </a:endParaRPr>
          </a:p>
          <a:p>
            <a:pPr marL="0" marR="0" lvl="0" indent="0" algn="l" rtl="0">
              <a:lnSpc>
                <a:spcPct val="130000"/>
              </a:lnSpc>
              <a:spcBef>
                <a:spcPts val="0"/>
              </a:spcBef>
              <a:spcAft>
                <a:spcPts val="0"/>
              </a:spcAft>
              <a:buClr>
                <a:srgbClr val="999999"/>
              </a:buClr>
              <a:buSzPts val="1300"/>
              <a:buFont typeface="Calibri"/>
              <a:buNone/>
            </a:pPr>
            <a:r>
              <a:rPr lang="en-US" sz="1300" b="0" i="0" u="none" strike="noStrike" cap="none">
                <a:solidFill>
                  <a:srgbClr val="999999"/>
                </a:solidFill>
                <a:latin typeface="Hanken Grotesk"/>
                <a:ea typeface="Hanken Grotesk"/>
                <a:cs typeface="Hanken Grotesk"/>
                <a:sym typeface="Hanken Grotesk"/>
              </a:rPr>
              <a:t>to AI scrapers and agents.</a:t>
            </a:r>
            <a:endParaRPr sz="1300" b="0" i="0" u="none" strike="noStrike" cap="none">
              <a:solidFill>
                <a:schemeClr val="dk1"/>
              </a:solidFill>
              <a:latin typeface="Hanken Grotesk"/>
              <a:ea typeface="Hanken Grotesk"/>
              <a:cs typeface="Hanken Grotesk"/>
              <a:sym typeface="Hanken Grotesk"/>
            </a:endParaRPr>
          </a:p>
        </p:txBody>
      </p:sp>
      <p:sp>
        <p:nvSpPr>
          <p:cNvPr id="222" name="Google Shape;222;p13"/>
          <p:cNvSpPr/>
          <p:nvPr/>
        </p:nvSpPr>
        <p:spPr>
          <a:xfrm>
            <a:off x="5760720" y="3383373"/>
            <a:ext cx="2834700" cy="3657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C2A8"/>
              </a:buClr>
              <a:buSzPts val="1700"/>
              <a:buFont typeface="Trebuchet MS"/>
              <a:buNone/>
            </a:pPr>
            <a:r>
              <a:rPr lang="en-US" sz="1700" b="1" i="0" u="none" strike="noStrike" cap="none">
                <a:solidFill>
                  <a:srgbClr val="EDF0F5"/>
                </a:solidFill>
                <a:latin typeface="Hanken Grotesk"/>
                <a:ea typeface="Hanken Grotesk"/>
                <a:cs typeface="Hanken Grotesk"/>
                <a:sym typeface="Hanken Grotesk"/>
              </a:rPr>
              <a:t>Authority Signals</a:t>
            </a:r>
            <a:endParaRPr sz="1700" b="1" i="0" u="none" strike="noStrike" cap="none">
              <a:solidFill>
                <a:srgbClr val="EDF0F5"/>
              </a:solidFill>
              <a:latin typeface="Hanken Grotesk"/>
              <a:ea typeface="Hanken Grotesk"/>
              <a:cs typeface="Hanken Grotesk"/>
              <a:sym typeface="Hanken Grotesk"/>
            </a:endParaRPr>
          </a:p>
        </p:txBody>
      </p:sp>
      <p:sp>
        <p:nvSpPr>
          <p:cNvPr id="223" name="Google Shape;223;p13"/>
          <p:cNvSpPr/>
          <p:nvPr/>
        </p:nvSpPr>
        <p:spPr>
          <a:xfrm>
            <a:off x="5760720" y="3749148"/>
            <a:ext cx="2834700" cy="731400"/>
          </a:xfrm>
          <a:prstGeom prst="rect">
            <a:avLst/>
          </a:prstGeom>
          <a:noFill/>
          <a:ln>
            <a:noFill/>
          </a:ln>
        </p:spPr>
        <p:txBody>
          <a:bodyPr spcFirstLastPara="1" wrap="square" lIns="0" tIns="0" rIns="0" bIns="0" anchor="ctr" anchorCtr="0">
            <a:noAutofit/>
          </a:bodyPr>
          <a:lstStyle/>
          <a:p>
            <a:pPr marL="0" marR="0" lvl="0" indent="0" algn="l" rtl="0">
              <a:lnSpc>
                <a:spcPct val="130000"/>
              </a:lnSpc>
              <a:spcBef>
                <a:spcPts val="0"/>
              </a:spcBef>
              <a:spcAft>
                <a:spcPts val="0"/>
              </a:spcAft>
              <a:buClr>
                <a:srgbClr val="999999"/>
              </a:buClr>
              <a:buSzPts val="1300"/>
              <a:buFont typeface="Calibri"/>
              <a:buNone/>
            </a:pPr>
            <a:r>
              <a:rPr lang="en-US" sz="1300" b="0" i="0" u="none" strike="noStrike" cap="none">
                <a:solidFill>
                  <a:srgbClr val="999999"/>
                </a:solidFill>
                <a:latin typeface="Hanken Grotesk"/>
                <a:ea typeface="Hanken Grotesk"/>
                <a:cs typeface="Hanken Grotesk"/>
                <a:sym typeface="Hanken Grotesk"/>
              </a:rPr>
              <a:t>E-E-A-T: Experience, Expertise,</a:t>
            </a:r>
            <a:endParaRPr sz="1300" b="0" i="0" u="none" strike="noStrike" cap="none">
              <a:solidFill>
                <a:schemeClr val="dk1"/>
              </a:solidFill>
              <a:latin typeface="Hanken Grotesk"/>
              <a:ea typeface="Hanken Grotesk"/>
              <a:cs typeface="Hanken Grotesk"/>
              <a:sym typeface="Hanken Grotesk"/>
            </a:endParaRPr>
          </a:p>
          <a:p>
            <a:pPr marL="0" marR="0" lvl="0" indent="0" algn="l" rtl="0">
              <a:lnSpc>
                <a:spcPct val="130000"/>
              </a:lnSpc>
              <a:spcBef>
                <a:spcPts val="0"/>
              </a:spcBef>
              <a:spcAft>
                <a:spcPts val="0"/>
              </a:spcAft>
              <a:buClr>
                <a:srgbClr val="999999"/>
              </a:buClr>
              <a:buSzPts val="1300"/>
              <a:buFont typeface="Calibri"/>
              <a:buNone/>
            </a:pPr>
            <a:r>
              <a:rPr lang="en-US" sz="1300" b="0" i="0" u="none" strike="noStrike" cap="none">
                <a:solidFill>
                  <a:srgbClr val="999999"/>
                </a:solidFill>
                <a:latin typeface="Hanken Grotesk"/>
                <a:ea typeface="Hanken Grotesk"/>
                <a:cs typeface="Hanken Grotesk"/>
                <a:sym typeface="Hanken Grotesk"/>
              </a:rPr>
              <a:t>Authoritativeness, Trustworthiness.</a:t>
            </a:r>
            <a:endParaRPr sz="1300" b="0" i="0" u="none" strike="noStrike" cap="none">
              <a:solidFill>
                <a:schemeClr val="dk1"/>
              </a:solidFill>
              <a:latin typeface="Hanken Grotesk"/>
              <a:ea typeface="Hanken Grotesk"/>
              <a:cs typeface="Hanken Grotesk"/>
              <a:sym typeface="Hanken Grotesk"/>
            </a:endParaRPr>
          </a:p>
        </p:txBody>
      </p:sp>
      <p:pic>
        <p:nvPicPr>
          <p:cNvPr id="224" name="Google Shape;224;p13"/>
          <p:cNvPicPr preferRelativeResize="0"/>
          <p:nvPr/>
        </p:nvPicPr>
        <p:blipFill rotWithShape="1">
          <a:blip r:embed="rId3">
            <a:alphaModFix/>
          </a:blip>
          <a:srcRect/>
          <a:stretch/>
        </p:blipFill>
        <p:spPr>
          <a:xfrm>
            <a:off x="783775" y="1663500"/>
            <a:ext cx="319981" cy="365700"/>
          </a:xfrm>
          <a:prstGeom prst="rect">
            <a:avLst/>
          </a:prstGeom>
          <a:noFill/>
          <a:ln>
            <a:noFill/>
          </a:ln>
        </p:spPr>
      </p:pic>
      <p:pic>
        <p:nvPicPr>
          <p:cNvPr id="225" name="Google Shape;225;p13"/>
          <p:cNvPicPr preferRelativeResize="0"/>
          <p:nvPr/>
        </p:nvPicPr>
        <p:blipFill rotWithShape="1">
          <a:blip r:embed="rId4">
            <a:alphaModFix/>
          </a:blip>
          <a:srcRect/>
          <a:stretch/>
        </p:blipFill>
        <p:spPr>
          <a:xfrm>
            <a:off x="5171675" y="1663500"/>
            <a:ext cx="273978" cy="365760"/>
          </a:xfrm>
          <a:prstGeom prst="rect">
            <a:avLst/>
          </a:prstGeom>
          <a:solidFill>
            <a:schemeClr val="dk1"/>
          </a:solidFill>
          <a:ln w="9525" cap="flat" cmpd="sng">
            <a:solidFill>
              <a:srgbClr val="4F4E53"/>
            </a:solidFill>
            <a:prstDash val="dash"/>
            <a:round/>
            <a:headEnd type="none" w="sm" len="sm"/>
            <a:tailEnd type="none" w="sm" len="sm"/>
          </a:ln>
        </p:spPr>
      </p:pic>
      <p:pic>
        <p:nvPicPr>
          <p:cNvPr id="226" name="Google Shape;226;p13"/>
          <p:cNvPicPr preferRelativeResize="0"/>
          <p:nvPr/>
        </p:nvPicPr>
        <p:blipFill rotWithShape="1">
          <a:blip r:embed="rId5">
            <a:alphaModFix/>
          </a:blip>
          <a:srcRect/>
          <a:stretch/>
        </p:blipFill>
        <p:spPr>
          <a:xfrm>
            <a:off x="738000" y="3383410"/>
            <a:ext cx="365760" cy="365760"/>
          </a:xfrm>
          <a:prstGeom prst="rect">
            <a:avLst/>
          </a:prstGeom>
          <a:noFill/>
          <a:ln>
            <a:noFill/>
          </a:ln>
        </p:spPr>
      </p:pic>
      <p:pic>
        <p:nvPicPr>
          <p:cNvPr id="227" name="Google Shape;227;p13"/>
          <p:cNvPicPr preferRelativeResize="0"/>
          <p:nvPr/>
        </p:nvPicPr>
        <p:blipFill rotWithShape="1">
          <a:blip r:embed="rId6">
            <a:alphaModFix/>
          </a:blip>
          <a:srcRect/>
          <a:stretch/>
        </p:blipFill>
        <p:spPr>
          <a:xfrm>
            <a:off x="5125777" y="3383364"/>
            <a:ext cx="365750" cy="36292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32"/>
        <p:cNvGrpSpPr/>
        <p:nvPr/>
      </p:nvGrpSpPr>
      <p:grpSpPr>
        <a:xfrm>
          <a:off x="0" y="0"/>
          <a:ext cx="0" cy="0"/>
          <a:chOff x="0" y="0"/>
          <a:chExt cx="0" cy="0"/>
        </a:xfrm>
      </p:grpSpPr>
      <p:sp>
        <p:nvSpPr>
          <p:cNvPr id="233" name="Google Shape;233;p14"/>
          <p:cNvSpPr/>
          <p:nvPr/>
        </p:nvSpPr>
        <p:spPr>
          <a:xfrm>
            <a:off x="457200" y="583655"/>
            <a:ext cx="8229600" cy="548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2400" b="1" i="0" u="none" strike="noStrike" cap="none">
                <a:solidFill>
                  <a:srgbClr val="EDF0F5"/>
                </a:solidFill>
                <a:latin typeface="Trebuchet MS"/>
                <a:ea typeface="Trebuchet MS"/>
                <a:cs typeface="Trebuchet MS"/>
                <a:sym typeface="Trebuchet MS"/>
              </a:rPr>
              <a:t>Good news: the fundamentals haven’t changed.</a:t>
            </a:r>
            <a:endParaRPr sz="2400" b="1" i="0" u="none" strike="noStrike" cap="none">
              <a:solidFill>
                <a:srgbClr val="EDF0F5"/>
              </a:solidFill>
              <a:latin typeface="Trebuchet MS"/>
              <a:ea typeface="Trebuchet MS"/>
              <a:cs typeface="Trebuchet MS"/>
              <a:sym typeface="Trebuchet MS"/>
            </a:endParaRPr>
          </a:p>
        </p:txBody>
      </p:sp>
      <p:sp>
        <p:nvSpPr>
          <p:cNvPr id="234" name="Google Shape;234;p14"/>
          <p:cNvSpPr/>
          <p:nvPr/>
        </p:nvSpPr>
        <p:spPr>
          <a:xfrm>
            <a:off x="457200" y="1132360"/>
            <a:ext cx="8229600" cy="320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999999"/>
              </a:buClr>
              <a:buSzPts val="1400"/>
              <a:buFont typeface="Calibri"/>
              <a:buNone/>
            </a:pPr>
            <a:r>
              <a:rPr lang="en-US" sz="1200" b="0" i="0" u="none" strike="noStrike" cap="none">
                <a:solidFill>
                  <a:srgbClr val="999999"/>
                </a:solidFill>
                <a:latin typeface="Hanken Grotesk"/>
                <a:ea typeface="Hanken Grotesk"/>
                <a:cs typeface="Hanken Grotesk"/>
                <a:sym typeface="Hanken Grotesk"/>
              </a:rPr>
              <a:t>The same techniques that make a site accessible make it readable by AI.</a:t>
            </a:r>
            <a:endParaRPr sz="1200" b="0" i="0" u="none" strike="noStrike" cap="none">
              <a:solidFill>
                <a:schemeClr val="dk1"/>
              </a:solidFill>
              <a:latin typeface="Hanken Grotesk"/>
              <a:ea typeface="Hanken Grotesk"/>
              <a:cs typeface="Hanken Grotesk"/>
              <a:sym typeface="Hanken Grotesk"/>
            </a:endParaRPr>
          </a:p>
        </p:txBody>
      </p:sp>
      <p:sp>
        <p:nvSpPr>
          <p:cNvPr id="235" name="Google Shape;235;p14"/>
          <p:cNvSpPr/>
          <p:nvPr/>
        </p:nvSpPr>
        <p:spPr>
          <a:xfrm>
            <a:off x="365750" y="1544894"/>
            <a:ext cx="3840600" cy="496800"/>
          </a:xfrm>
          <a:prstGeom prst="rect">
            <a:avLst/>
          </a:prstGeom>
          <a:solidFill>
            <a:srgbClr val="1A1A1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14"/>
          <p:cNvSpPr/>
          <p:nvPr/>
        </p:nvSpPr>
        <p:spPr>
          <a:xfrm>
            <a:off x="548631" y="1544894"/>
            <a:ext cx="3474600" cy="496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999999"/>
              </a:buClr>
              <a:buSzPts val="1100"/>
              <a:buFont typeface="Calibri"/>
              <a:buNone/>
            </a:pPr>
            <a:r>
              <a:rPr lang="en-US" sz="1100">
                <a:solidFill>
                  <a:srgbClr val="B5B2A6"/>
                </a:solidFill>
                <a:latin typeface="Hanken Grotesk"/>
                <a:ea typeface="Hanken Grotesk"/>
                <a:cs typeface="Hanken Grotesk"/>
                <a:sym typeface="Hanken Grotesk"/>
              </a:rPr>
              <a:t>Plain language &amp; logical content flow</a:t>
            </a:r>
            <a:endParaRPr sz="1100" b="0" i="0" u="none" strike="noStrike" cap="none">
              <a:solidFill>
                <a:srgbClr val="B5B2A6"/>
              </a:solidFill>
              <a:latin typeface="Hanken Grotesk"/>
              <a:ea typeface="Hanken Grotesk"/>
              <a:cs typeface="Hanken Grotesk"/>
              <a:sym typeface="Hanken Grotesk"/>
            </a:endParaRPr>
          </a:p>
        </p:txBody>
      </p:sp>
      <p:sp>
        <p:nvSpPr>
          <p:cNvPr id="237" name="Google Shape;237;p14"/>
          <p:cNvSpPr/>
          <p:nvPr/>
        </p:nvSpPr>
        <p:spPr>
          <a:xfrm>
            <a:off x="4663445" y="1544894"/>
            <a:ext cx="4114800" cy="496800"/>
          </a:xfrm>
          <a:prstGeom prst="rect">
            <a:avLst/>
          </a:prstGeom>
          <a:solidFill>
            <a:srgbClr val="1A1A1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14"/>
          <p:cNvSpPr/>
          <p:nvPr/>
        </p:nvSpPr>
        <p:spPr>
          <a:xfrm>
            <a:off x="4846326" y="1544894"/>
            <a:ext cx="3749100" cy="496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999999"/>
              </a:buClr>
              <a:buSzPts val="1100"/>
              <a:buFont typeface="Calibri"/>
              <a:buNone/>
            </a:pPr>
            <a:r>
              <a:rPr lang="en-US" sz="1100">
                <a:solidFill>
                  <a:srgbClr val="B5B2A6"/>
                </a:solidFill>
                <a:latin typeface="Hanken Grotesk"/>
                <a:ea typeface="Hanken Grotesk"/>
                <a:cs typeface="Hanken Grotesk"/>
                <a:sym typeface="Hanken Grotesk"/>
              </a:rPr>
              <a:t>AI summaries are built from clear, structured prose</a:t>
            </a:r>
            <a:endParaRPr sz="1100" b="0" i="0" u="none" strike="noStrike" cap="none">
              <a:solidFill>
                <a:srgbClr val="B5B2A6"/>
              </a:solidFill>
              <a:latin typeface="Hanken Grotesk"/>
              <a:ea typeface="Hanken Grotesk"/>
              <a:cs typeface="Hanken Grotesk"/>
              <a:sym typeface="Hanken Grotesk"/>
            </a:endParaRPr>
          </a:p>
        </p:txBody>
      </p:sp>
      <p:sp>
        <p:nvSpPr>
          <p:cNvPr id="239" name="Google Shape;239;p14"/>
          <p:cNvSpPr/>
          <p:nvPr/>
        </p:nvSpPr>
        <p:spPr>
          <a:xfrm>
            <a:off x="365750" y="2132343"/>
            <a:ext cx="3840600" cy="496800"/>
          </a:xfrm>
          <a:prstGeom prst="rect">
            <a:avLst/>
          </a:prstGeom>
          <a:solidFill>
            <a:srgbClr val="1A1A1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14"/>
          <p:cNvSpPr/>
          <p:nvPr/>
        </p:nvSpPr>
        <p:spPr>
          <a:xfrm>
            <a:off x="548631" y="2132343"/>
            <a:ext cx="3474600" cy="496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999999"/>
              </a:buClr>
              <a:buSzPts val="1100"/>
              <a:buFont typeface="Calibri"/>
              <a:buNone/>
            </a:pPr>
            <a:r>
              <a:rPr lang="en-US" sz="1100" b="0" i="0" u="none" strike="noStrike" cap="none">
                <a:solidFill>
                  <a:srgbClr val="B5B2A6"/>
                </a:solidFill>
                <a:latin typeface="Hanken Grotesk"/>
                <a:ea typeface="Hanken Grotesk"/>
                <a:cs typeface="Hanken Grotesk"/>
                <a:sym typeface="Hanken Grotesk"/>
              </a:rPr>
              <a:t>Descriptive alt text on images</a:t>
            </a:r>
            <a:endParaRPr sz="1100" b="0" i="0" u="none" strike="noStrike" cap="none">
              <a:solidFill>
                <a:srgbClr val="B5B2A6"/>
              </a:solidFill>
              <a:latin typeface="Hanken Grotesk"/>
              <a:ea typeface="Hanken Grotesk"/>
              <a:cs typeface="Hanken Grotesk"/>
              <a:sym typeface="Hanken Grotesk"/>
            </a:endParaRPr>
          </a:p>
        </p:txBody>
      </p:sp>
      <p:sp>
        <p:nvSpPr>
          <p:cNvPr id="241" name="Google Shape;241;p14"/>
          <p:cNvSpPr/>
          <p:nvPr/>
        </p:nvSpPr>
        <p:spPr>
          <a:xfrm>
            <a:off x="4663445" y="2132343"/>
            <a:ext cx="4114800" cy="496800"/>
          </a:xfrm>
          <a:prstGeom prst="rect">
            <a:avLst/>
          </a:prstGeom>
          <a:solidFill>
            <a:srgbClr val="1A1A1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14"/>
          <p:cNvSpPr/>
          <p:nvPr/>
        </p:nvSpPr>
        <p:spPr>
          <a:xfrm>
            <a:off x="4846326" y="2132343"/>
            <a:ext cx="3749100" cy="496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999999"/>
              </a:buClr>
              <a:buSzPts val="1100"/>
              <a:buFont typeface="Calibri"/>
              <a:buNone/>
            </a:pPr>
            <a:r>
              <a:rPr lang="en-US" sz="1100" b="0" i="0" u="none" strike="noStrike" cap="none">
                <a:solidFill>
                  <a:srgbClr val="B5B2A6"/>
                </a:solidFill>
                <a:latin typeface="Hanken Grotesk"/>
                <a:ea typeface="Hanken Grotesk"/>
                <a:cs typeface="Hanken Grotesk"/>
                <a:sym typeface="Hanken Grotesk"/>
              </a:rPr>
              <a:t>AI crawlers read alt text to understand visual content</a:t>
            </a:r>
            <a:endParaRPr sz="1100" b="0" i="0" u="none" strike="noStrike" cap="none">
              <a:solidFill>
                <a:srgbClr val="B5B2A6"/>
              </a:solidFill>
              <a:latin typeface="Hanken Grotesk"/>
              <a:ea typeface="Hanken Grotesk"/>
              <a:cs typeface="Hanken Grotesk"/>
              <a:sym typeface="Hanken Grotesk"/>
            </a:endParaRPr>
          </a:p>
        </p:txBody>
      </p:sp>
      <p:sp>
        <p:nvSpPr>
          <p:cNvPr id="243" name="Google Shape;243;p14"/>
          <p:cNvSpPr/>
          <p:nvPr/>
        </p:nvSpPr>
        <p:spPr>
          <a:xfrm>
            <a:off x="365750" y="2719793"/>
            <a:ext cx="3840600" cy="496800"/>
          </a:xfrm>
          <a:prstGeom prst="rect">
            <a:avLst/>
          </a:prstGeom>
          <a:solidFill>
            <a:srgbClr val="1A1A1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14"/>
          <p:cNvSpPr/>
          <p:nvPr/>
        </p:nvSpPr>
        <p:spPr>
          <a:xfrm>
            <a:off x="548631" y="2719793"/>
            <a:ext cx="3474600" cy="496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999999"/>
              </a:buClr>
              <a:buSzPts val="1100"/>
              <a:buFont typeface="Calibri"/>
              <a:buNone/>
            </a:pPr>
            <a:r>
              <a:rPr lang="en-US" sz="1100" b="0" i="0" u="none" strike="noStrike" cap="none">
                <a:solidFill>
                  <a:srgbClr val="B5B2A6"/>
                </a:solidFill>
                <a:latin typeface="Hanken Grotesk"/>
                <a:ea typeface="Hanken Grotesk"/>
                <a:cs typeface="Hanken Grotesk"/>
                <a:sym typeface="Hanken Grotesk"/>
              </a:rPr>
              <a:t>Clear navigation &amp; information architecture</a:t>
            </a:r>
            <a:endParaRPr sz="1100" b="0" i="0" u="none" strike="noStrike" cap="none">
              <a:solidFill>
                <a:srgbClr val="B5B2A6"/>
              </a:solidFill>
              <a:latin typeface="Hanken Grotesk"/>
              <a:ea typeface="Hanken Grotesk"/>
              <a:cs typeface="Hanken Grotesk"/>
              <a:sym typeface="Hanken Grotesk"/>
            </a:endParaRPr>
          </a:p>
        </p:txBody>
      </p:sp>
      <p:sp>
        <p:nvSpPr>
          <p:cNvPr id="245" name="Google Shape;245;p14"/>
          <p:cNvSpPr/>
          <p:nvPr/>
        </p:nvSpPr>
        <p:spPr>
          <a:xfrm>
            <a:off x="4663445" y="2719793"/>
            <a:ext cx="4114800" cy="496800"/>
          </a:xfrm>
          <a:prstGeom prst="rect">
            <a:avLst/>
          </a:prstGeom>
          <a:solidFill>
            <a:srgbClr val="1A1A1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14"/>
          <p:cNvSpPr/>
          <p:nvPr/>
        </p:nvSpPr>
        <p:spPr>
          <a:xfrm>
            <a:off x="4846326" y="2719793"/>
            <a:ext cx="3749100" cy="496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999999"/>
              </a:buClr>
              <a:buSzPts val="1100"/>
              <a:buFont typeface="Calibri"/>
              <a:buNone/>
            </a:pPr>
            <a:r>
              <a:rPr lang="en-US" sz="1100" b="0" i="0" u="none" strike="noStrike" cap="none">
                <a:solidFill>
                  <a:srgbClr val="B5B2A6"/>
                </a:solidFill>
                <a:latin typeface="Hanken Grotesk"/>
                <a:ea typeface="Hanken Grotesk"/>
                <a:cs typeface="Hanken Grotesk"/>
                <a:sym typeface="Hanken Grotesk"/>
              </a:rPr>
              <a:t>AI agents need logical paths to traverse a site</a:t>
            </a:r>
            <a:endParaRPr sz="1100" b="0" i="0" u="none" strike="noStrike" cap="none">
              <a:solidFill>
                <a:srgbClr val="B5B2A6"/>
              </a:solidFill>
              <a:latin typeface="Hanken Grotesk"/>
              <a:ea typeface="Hanken Grotesk"/>
              <a:cs typeface="Hanken Grotesk"/>
              <a:sym typeface="Hanken Grotesk"/>
            </a:endParaRPr>
          </a:p>
        </p:txBody>
      </p:sp>
      <p:sp>
        <p:nvSpPr>
          <p:cNvPr id="247" name="Google Shape;247;p14"/>
          <p:cNvSpPr/>
          <p:nvPr/>
        </p:nvSpPr>
        <p:spPr>
          <a:xfrm>
            <a:off x="365750" y="3307242"/>
            <a:ext cx="3840600" cy="496800"/>
          </a:xfrm>
          <a:prstGeom prst="rect">
            <a:avLst/>
          </a:prstGeom>
          <a:solidFill>
            <a:srgbClr val="1A1A1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14"/>
          <p:cNvSpPr/>
          <p:nvPr/>
        </p:nvSpPr>
        <p:spPr>
          <a:xfrm>
            <a:off x="548631" y="3307242"/>
            <a:ext cx="3474600" cy="496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rgbClr val="999999"/>
              </a:buClr>
              <a:buSzPts val="1100"/>
              <a:buFont typeface="Calibri"/>
              <a:buNone/>
            </a:pPr>
            <a:r>
              <a:rPr lang="en-US" sz="1100">
                <a:solidFill>
                  <a:srgbClr val="B5B2A6"/>
                </a:solidFill>
                <a:latin typeface="Hanken Grotesk"/>
                <a:ea typeface="Hanken Grotesk"/>
                <a:cs typeface="Hanken Grotesk"/>
                <a:sym typeface="Hanken Grotesk"/>
              </a:rPr>
              <a:t>Semantic HTML  —  &lt;h1&gt;, &lt;nav&gt;, &lt;main&gt;</a:t>
            </a:r>
            <a:endParaRPr sz="1100">
              <a:solidFill>
                <a:srgbClr val="B5B2A6"/>
              </a:solidFill>
              <a:latin typeface="Hanken Grotesk"/>
              <a:ea typeface="Hanken Grotesk"/>
              <a:cs typeface="Hanken Grotesk"/>
              <a:sym typeface="Hanken Grotesk"/>
            </a:endParaRPr>
          </a:p>
        </p:txBody>
      </p:sp>
      <p:sp>
        <p:nvSpPr>
          <p:cNvPr id="249" name="Google Shape;249;p14"/>
          <p:cNvSpPr/>
          <p:nvPr/>
        </p:nvSpPr>
        <p:spPr>
          <a:xfrm>
            <a:off x="4663445" y="3307242"/>
            <a:ext cx="4114800" cy="496800"/>
          </a:xfrm>
          <a:prstGeom prst="rect">
            <a:avLst/>
          </a:prstGeom>
          <a:solidFill>
            <a:srgbClr val="1A1A1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14"/>
          <p:cNvSpPr/>
          <p:nvPr/>
        </p:nvSpPr>
        <p:spPr>
          <a:xfrm>
            <a:off x="4846326" y="3307242"/>
            <a:ext cx="3749100" cy="496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rgbClr val="999999"/>
              </a:buClr>
              <a:buSzPts val="1100"/>
              <a:buFont typeface="Calibri"/>
              <a:buNone/>
            </a:pPr>
            <a:r>
              <a:rPr lang="en-US" sz="1100">
                <a:solidFill>
                  <a:srgbClr val="B5B2A6"/>
                </a:solidFill>
                <a:latin typeface="Hanken Grotesk"/>
                <a:ea typeface="Hanken Grotesk"/>
                <a:cs typeface="Hanken Grotesk"/>
                <a:sym typeface="Hanken Grotesk"/>
              </a:rPr>
              <a:t>LLMs parse heading hierarchy to understand structure</a:t>
            </a:r>
            <a:endParaRPr sz="1100" b="0" i="0" u="none" strike="noStrike" cap="none">
              <a:solidFill>
                <a:srgbClr val="B5B2A6"/>
              </a:solidFill>
              <a:latin typeface="Hanken Grotesk"/>
              <a:ea typeface="Hanken Grotesk"/>
              <a:cs typeface="Hanken Grotesk"/>
              <a:sym typeface="Hanken Grotesk"/>
            </a:endParaRPr>
          </a:p>
        </p:txBody>
      </p:sp>
      <p:sp>
        <p:nvSpPr>
          <p:cNvPr id="251" name="Google Shape;251;p14"/>
          <p:cNvSpPr/>
          <p:nvPr/>
        </p:nvSpPr>
        <p:spPr>
          <a:xfrm>
            <a:off x="365750" y="3894691"/>
            <a:ext cx="3840600" cy="496800"/>
          </a:xfrm>
          <a:prstGeom prst="rect">
            <a:avLst/>
          </a:prstGeom>
          <a:solidFill>
            <a:srgbClr val="1A1A1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14"/>
          <p:cNvSpPr/>
          <p:nvPr/>
        </p:nvSpPr>
        <p:spPr>
          <a:xfrm>
            <a:off x="548631" y="3894691"/>
            <a:ext cx="3474600" cy="496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999999"/>
              </a:buClr>
              <a:buSzPts val="1100"/>
              <a:buFont typeface="Calibri"/>
              <a:buNone/>
            </a:pPr>
            <a:r>
              <a:rPr lang="en-US" sz="1100">
                <a:solidFill>
                  <a:srgbClr val="B5B2A6"/>
                </a:solidFill>
                <a:latin typeface="Hanken Grotesk"/>
                <a:ea typeface="Hanken Grotesk"/>
                <a:cs typeface="Hanken Grotesk"/>
                <a:sym typeface="Hanken Grotesk"/>
              </a:rPr>
              <a:t>Fast loading website</a:t>
            </a:r>
            <a:endParaRPr sz="1100" b="0" i="0" u="none" strike="noStrike" cap="none">
              <a:solidFill>
                <a:srgbClr val="B5B2A6"/>
              </a:solidFill>
              <a:latin typeface="Hanken Grotesk"/>
              <a:ea typeface="Hanken Grotesk"/>
              <a:cs typeface="Hanken Grotesk"/>
              <a:sym typeface="Hanken Grotesk"/>
            </a:endParaRPr>
          </a:p>
        </p:txBody>
      </p:sp>
      <p:sp>
        <p:nvSpPr>
          <p:cNvPr id="253" name="Google Shape;253;p14"/>
          <p:cNvSpPr/>
          <p:nvPr/>
        </p:nvSpPr>
        <p:spPr>
          <a:xfrm>
            <a:off x="4663445" y="3894691"/>
            <a:ext cx="4114800" cy="496800"/>
          </a:xfrm>
          <a:prstGeom prst="rect">
            <a:avLst/>
          </a:prstGeom>
          <a:solidFill>
            <a:srgbClr val="1A1A1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14"/>
          <p:cNvSpPr/>
          <p:nvPr/>
        </p:nvSpPr>
        <p:spPr>
          <a:xfrm>
            <a:off x="4846326" y="3894691"/>
            <a:ext cx="3749100" cy="496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999999"/>
              </a:buClr>
              <a:buSzPts val="1100"/>
              <a:buFont typeface="Calibri"/>
              <a:buNone/>
            </a:pPr>
            <a:r>
              <a:rPr lang="en-US" sz="1100">
                <a:solidFill>
                  <a:srgbClr val="B5B2A6"/>
                </a:solidFill>
                <a:latin typeface="Hanken Grotesk"/>
                <a:ea typeface="Hanken Grotesk"/>
                <a:cs typeface="Hanken Grotesk"/>
                <a:sym typeface="Hanken Grotesk"/>
              </a:rPr>
              <a:t>Slow pages frustrate human visitors and AI crawlers alike. </a:t>
            </a:r>
            <a:endParaRPr sz="1100" b="0" i="0" u="none" strike="noStrike" cap="none">
              <a:solidFill>
                <a:srgbClr val="B5B2A6"/>
              </a:solidFill>
              <a:latin typeface="Hanken Grotesk"/>
              <a:ea typeface="Hanken Grotesk"/>
              <a:cs typeface="Hanken Grotesk"/>
              <a:sym typeface="Hanken Grotesk"/>
            </a:endParaRPr>
          </a:p>
        </p:txBody>
      </p:sp>
      <p:pic>
        <p:nvPicPr>
          <p:cNvPr id="255" name="Google Shape;255;p14"/>
          <p:cNvPicPr preferRelativeResize="0"/>
          <p:nvPr/>
        </p:nvPicPr>
        <p:blipFill rotWithShape="1">
          <a:blip r:embed="rId3">
            <a:alphaModFix/>
          </a:blip>
          <a:srcRect/>
          <a:stretch/>
        </p:blipFill>
        <p:spPr>
          <a:xfrm>
            <a:off x="4343463" y="1728007"/>
            <a:ext cx="182880" cy="130567"/>
          </a:xfrm>
          <a:prstGeom prst="rect">
            <a:avLst/>
          </a:prstGeom>
          <a:noFill/>
          <a:ln>
            <a:noFill/>
          </a:ln>
        </p:spPr>
      </p:pic>
      <p:pic>
        <p:nvPicPr>
          <p:cNvPr id="256" name="Google Shape;256;p14"/>
          <p:cNvPicPr preferRelativeResize="0"/>
          <p:nvPr/>
        </p:nvPicPr>
        <p:blipFill rotWithShape="1">
          <a:blip r:embed="rId3">
            <a:alphaModFix/>
          </a:blip>
          <a:srcRect/>
          <a:stretch/>
        </p:blipFill>
        <p:spPr>
          <a:xfrm>
            <a:off x="4343463" y="2315461"/>
            <a:ext cx="182880" cy="130567"/>
          </a:xfrm>
          <a:prstGeom prst="rect">
            <a:avLst/>
          </a:prstGeom>
          <a:noFill/>
          <a:ln>
            <a:noFill/>
          </a:ln>
        </p:spPr>
      </p:pic>
      <p:pic>
        <p:nvPicPr>
          <p:cNvPr id="257" name="Google Shape;257;p14"/>
          <p:cNvPicPr preferRelativeResize="0"/>
          <p:nvPr/>
        </p:nvPicPr>
        <p:blipFill rotWithShape="1">
          <a:blip r:embed="rId3">
            <a:alphaModFix/>
          </a:blip>
          <a:srcRect/>
          <a:stretch/>
        </p:blipFill>
        <p:spPr>
          <a:xfrm>
            <a:off x="4343463" y="2901467"/>
            <a:ext cx="182880" cy="130567"/>
          </a:xfrm>
          <a:prstGeom prst="rect">
            <a:avLst/>
          </a:prstGeom>
          <a:noFill/>
          <a:ln>
            <a:noFill/>
          </a:ln>
        </p:spPr>
      </p:pic>
      <p:pic>
        <p:nvPicPr>
          <p:cNvPr id="258" name="Google Shape;258;p14"/>
          <p:cNvPicPr preferRelativeResize="0"/>
          <p:nvPr/>
        </p:nvPicPr>
        <p:blipFill rotWithShape="1">
          <a:blip r:embed="rId3">
            <a:alphaModFix/>
          </a:blip>
          <a:srcRect/>
          <a:stretch/>
        </p:blipFill>
        <p:spPr>
          <a:xfrm>
            <a:off x="4343463" y="3487487"/>
            <a:ext cx="182880" cy="130567"/>
          </a:xfrm>
          <a:prstGeom prst="rect">
            <a:avLst/>
          </a:prstGeom>
          <a:noFill/>
          <a:ln>
            <a:noFill/>
          </a:ln>
        </p:spPr>
      </p:pic>
      <p:pic>
        <p:nvPicPr>
          <p:cNvPr id="259" name="Google Shape;259;p14"/>
          <p:cNvPicPr preferRelativeResize="0"/>
          <p:nvPr/>
        </p:nvPicPr>
        <p:blipFill rotWithShape="1">
          <a:blip r:embed="rId3">
            <a:alphaModFix/>
          </a:blip>
          <a:srcRect/>
          <a:stretch/>
        </p:blipFill>
        <p:spPr>
          <a:xfrm>
            <a:off x="4343463" y="4077809"/>
            <a:ext cx="182880" cy="13056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64"/>
        <p:cNvGrpSpPr/>
        <p:nvPr/>
      </p:nvGrpSpPr>
      <p:grpSpPr>
        <a:xfrm>
          <a:off x="0" y="0"/>
          <a:ext cx="0" cy="0"/>
          <a:chOff x="0" y="0"/>
          <a:chExt cx="0" cy="0"/>
        </a:xfrm>
      </p:grpSpPr>
      <p:sp>
        <p:nvSpPr>
          <p:cNvPr id="265" name="Google Shape;265;p15"/>
          <p:cNvSpPr/>
          <p:nvPr/>
        </p:nvSpPr>
        <p:spPr>
          <a:xfrm>
            <a:off x="457200" y="583655"/>
            <a:ext cx="8229600" cy="548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2400" b="1">
                <a:solidFill>
                  <a:srgbClr val="EDF0F5"/>
                </a:solidFill>
                <a:latin typeface="Trebuchet MS"/>
                <a:ea typeface="Trebuchet MS"/>
                <a:cs typeface="Trebuchet MS"/>
                <a:sym typeface="Trebuchet MS"/>
              </a:rPr>
              <a:t>What this means for Tasmanian tourism</a:t>
            </a:r>
            <a:endParaRPr sz="2400" b="1" i="0" u="none" strike="noStrike" cap="none">
              <a:solidFill>
                <a:srgbClr val="EDF0F5"/>
              </a:solidFill>
              <a:latin typeface="Trebuchet MS"/>
              <a:ea typeface="Trebuchet MS"/>
              <a:cs typeface="Trebuchet MS"/>
              <a:sym typeface="Trebuchet MS"/>
            </a:endParaRPr>
          </a:p>
        </p:txBody>
      </p:sp>
      <p:grpSp>
        <p:nvGrpSpPr>
          <p:cNvPr id="266" name="Google Shape;266;p15"/>
          <p:cNvGrpSpPr/>
          <p:nvPr/>
        </p:nvGrpSpPr>
        <p:grpSpPr>
          <a:xfrm>
            <a:off x="856350" y="1258150"/>
            <a:ext cx="7431300" cy="3550875"/>
            <a:chOff x="856350" y="1258150"/>
            <a:chExt cx="7431300" cy="3550875"/>
          </a:xfrm>
        </p:grpSpPr>
        <p:sp>
          <p:nvSpPr>
            <p:cNvPr id="267" name="Google Shape;267;p15"/>
            <p:cNvSpPr/>
            <p:nvPr/>
          </p:nvSpPr>
          <p:spPr>
            <a:xfrm>
              <a:off x="2002051" y="1258150"/>
              <a:ext cx="5910300" cy="502800"/>
            </a:xfrm>
            <a:prstGeom prst="rect">
              <a:avLst/>
            </a:prstGeom>
            <a:noFill/>
            <a:ln>
              <a:noFill/>
            </a:ln>
          </p:spPr>
          <p:txBody>
            <a:bodyPr spcFirstLastPara="1" wrap="square" lIns="0" tIns="0" rIns="0" bIns="0" anchor="ctr" anchorCtr="0">
              <a:noAutofit/>
            </a:bodyPr>
            <a:lstStyle/>
            <a:p>
              <a:pPr marL="0" marR="0" lvl="0" indent="0" algn="l" rtl="0">
                <a:lnSpc>
                  <a:spcPct val="125000"/>
                </a:lnSpc>
                <a:spcBef>
                  <a:spcPts val="0"/>
                </a:spcBef>
                <a:spcAft>
                  <a:spcPts val="0"/>
                </a:spcAft>
                <a:buClr>
                  <a:srgbClr val="999999"/>
                </a:buClr>
                <a:buSzPts val="1400"/>
                <a:buFont typeface="Calibri"/>
                <a:buNone/>
              </a:pPr>
              <a:r>
                <a:rPr lang="en-US" sz="1000">
                  <a:solidFill>
                    <a:srgbClr val="B5B2A6"/>
                  </a:solidFill>
                  <a:latin typeface="Hanken Grotesk"/>
                  <a:ea typeface="Hanken Grotesk"/>
                  <a:cs typeface="Hanken Grotesk"/>
                  <a:sym typeface="Hanken Grotesk"/>
                </a:rPr>
                <a:t>$3.8 billion in annual visitor spend — travellers are planning trips via AI right now</a:t>
              </a:r>
              <a:endParaRPr sz="1000" b="0" i="0" u="none" strike="noStrike" cap="none">
                <a:solidFill>
                  <a:srgbClr val="B5B2A6"/>
                </a:solidFill>
                <a:latin typeface="Hanken Grotesk"/>
                <a:ea typeface="Hanken Grotesk"/>
                <a:cs typeface="Hanken Grotesk"/>
                <a:sym typeface="Hanken Grotesk"/>
              </a:endParaRPr>
            </a:p>
          </p:txBody>
        </p:sp>
        <p:pic>
          <p:nvPicPr>
            <p:cNvPr id="268" name="Google Shape;268;p15"/>
            <p:cNvPicPr preferRelativeResize="0"/>
            <p:nvPr/>
          </p:nvPicPr>
          <p:blipFill rotWithShape="1">
            <a:blip r:embed="rId3">
              <a:alphaModFix/>
            </a:blip>
            <a:srcRect/>
            <a:stretch/>
          </p:blipFill>
          <p:spPr>
            <a:xfrm>
              <a:off x="1379550" y="1348231"/>
              <a:ext cx="322625" cy="322625"/>
            </a:xfrm>
            <a:prstGeom prst="rect">
              <a:avLst/>
            </a:prstGeom>
            <a:noFill/>
            <a:ln>
              <a:noFill/>
            </a:ln>
          </p:spPr>
        </p:pic>
        <p:sp>
          <p:nvSpPr>
            <p:cNvPr id="269" name="Google Shape;269;p15"/>
            <p:cNvSpPr/>
            <p:nvPr/>
          </p:nvSpPr>
          <p:spPr>
            <a:xfrm>
              <a:off x="2002051" y="2020169"/>
              <a:ext cx="5910300" cy="502800"/>
            </a:xfrm>
            <a:prstGeom prst="rect">
              <a:avLst/>
            </a:prstGeom>
            <a:noFill/>
            <a:ln>
              <a:noFill/>
            </a:ln>
          </p:spPr>
          <p:txBody>
            <a:bodyPr spcFirstLastPara="1" wrap="square" lIns="0" tIns="0" rIns="0" bIns="0" anchor="ctr" anchorCtr="0">
              <a:noAutofit/>
            </a:bodyPr>
            <a:lstStyle/>
            <a:p>
              <a:pPr marL="0" marR="0" lvl="0" indent="0" algn="l" rtl="0">
                <a:lnSpc>
                  <a:spcPct val="125000"/>
                </a:lnSpc>
                <a:spcBef>
                  <a:spcPts val="0"/>
                </a:spcBef>
                <a:spcAft>
                  <a:spcPts val="0"/>
                </a:spcAft>
                <a:buClr>
                  <a:srgbClr val="999999"/>
                </a:buClr>
                <a:buSzPts val="1400"/>
                <a:buFont typeface="Calibri"/>
                <a:buNone/>
              </a:pPr>
              <a:r>
                <a:rPr lang="en-US" sz="1000">
                  <a:solidFill>
                    <a:srgbClr val="B5B2A6"/>
                  </a:solidFill>
                  <a:latin typeface="Hanken Grotesk"/>
                  <a:ea typeface="Hanken Grotesk"/>
                  <a:cs typeface="Hanken Grotesk"/>
                  <a:sym typeface="Hanken Grotesk"/>
                </a:rPr>
                <a:t>Tasmania is a long-haul destination. Visitors research extensively before committing. That research is increasingly happening in AI.</a:t>
              </a:r>
              <a:endParaRPr sz="1000">
                <a:solidFill>
                  <a:srgbClr val="B5B2A6"/>
                </a:solidFill>
                <a:latin typeface="Hanken Grotesk"/>
                <a:ea typeface="Hanken Grotesk"/>
                <a:cs typeface="Hanken Grotesk"/>
                <a:sym typeface="Hanken Grotesk"/>
              </a:endParaRPr>
            </a:p>
          </p:txBody>
        </p:sp>
        <p:pic>
          <p:nvPicPr>
            <p:cNvPr id="270" name="Google Shape;270;p15"/>
            <p:cNvPicPr preferRelativeResize="0"/>
            <p:nvPr/>
          </p:nvPicPr>
          <p:blipFill rotWithShape="1">
            <a:blip r:embed="rId4">
              <a:alphaModFix/>
            </a:blip>
            <a:srcRect/>
            <a:stretch/>
          </p:blipFill>
          <p:spPr>
            <a:xfrm>
              <a:off x="1424186" y="2111549"/>
              <a:ext cx="233363" cy="320040"/>
            </a:xfrm>
            <a:prstGeom prst="rect">
              <a:avLst/>
            </a:prstGeom>
            <a:noFill/>
            <a:ln>
              <a:noFill/>
            </a:ln>
          </p:spPr>
        </p:pic>
        <p:sp>
          <p:nvSpPr>
            <p:cNvPr id="271" name="Google Shape;271;p15"/>
            <p:cNvSpPr/>
            <p:nvPr/>
          </p:nvSpPr>
          <p:spPr>
            <a:xfrm>
              <a:off x="2002051" y="2782188"/>
              <a:ext cx="5910300" cy="502800"/>
            </a:xfrm>
            <a:prstGeom prst="rect">
              <a:avLst/>
            </a:prstGeom>
            <a:noFill/>
            <a:ln>
              <a:noFill/>
            </a:ln>
          </p:spPr>
          <p:txBody>
            <a:bodyPr spcFirstLastPara="1" wrap="square" lIns="0" tIns="0" rIns="0" bIns="0" anchor="ctr" anchorCtr="0">
              <a:noAutofit/>
            </a:bodyPr>
            <a:lstStyle/>
            <a:p>
              <a:pPr marL="0" marR="0" lvl="0" indent="0" algn="l" rtl="0">
                <a:lnSpc>
                  <a:spcPct val="125000"/>
                </a:lnSpc>
                <a:spcBef>
                  <a:spcPts val="0"/>
                </a:spcBef>
                <a:spcAft>
                  <a:spcPts val="0"/>
                </a:spcAft>
                <a:buClr>
                  <a:srgbClr val="999999"/>
                </a:buClr>
                <a:buSzPts val="1400"/>
                <a:buFont typeface="Calibri"/>
                <a:buNone/>
              </a:pPr>
              <a:r>
                <a:rPr lang="en-US" sz="1000">
                  <a:solidFill>
                    <a:srgbClr val="B5B2A6"/>
                  </a:solidFill>
                  <a:latin typeface="Hanken Grotesk"/>
                  <a:ea typeface="Hanken Grotesk"/>
                  <a:cs typeface="Hanken Grotesk"/>
                  <a:sym typeface="Hanken Grotesk"/>
                </a:rPr>
                <a:t>Tasmanian experiences are distinctive, place-specific and hard to replicate. These are exactly the qualities AI rewards when the content is there to signal them.</a:t>
              </a:r>
              <a:endParaRPr sz="1000" b="0" i="0" u="none" strike="noStrike" cap="none">
                <a:solidFill>
                  <a:srgbClr val="B5B2A6"/>
                </a:solidFill>
                <a:latin typeface="Hanken Grotesk"/>
                <a:ea typeface="Hanken Grotesk"/>
                <a:cs typeface="Hanken Grotesk"/>
                <a:sym typeface="Hanken Grotesk"/>
              </a:endParaRPr>
            </a:p>
          </p:txBody>
        </p:sp>
        <p:pic>
          <p:nvPicPr>
            <p:cNvPr id="272" name="Google Shape;272;p15"/>
            <p:cNvPicPr preferRelativeResize="0"/>
            <p:nvPr/>
          </p:nvPicPr>
          <p:blipFill rotWithShape="1">
            <a:blip r:embed="rId5">
              <a:alphaModFix/>
            </a:blip>
            <a:srcRect/>
            <a:stretch/>
          </p:blipFill>
          <p:spPr>
            <a:xfrm>
              <a:off x="1357488" y="2873568"/>
              <a:ext cx="366741" cy="320040"/>
            </a:xfrm>
            <a:prstGeom prst="rect">
              <a:avLst/>
            </a:prstGeom>
            <a:noFill/>
            <a:ln>
              <a:noFill/>
            </a:ln>
          </p:spPr>
        </p:pic>
        <p:sp>
          <p:nvSpPr>
            <p:cNvPr id="273" name="Google Shape;273;p15"/>
            <p:cNvSpPr/>
            <p:nvPr/>
          </p:nvSpPr>
          <p:spPr>
            <a:xfrm>
              <a:off x="2002050" y="3544200"/>
              <a:ext cx="6218400" cy="502800"/>
            </a:xfrm>
            <a:prstGeom prst="rect">
              <a:avLst/>
            </a:prstGeom>
            <a:noFill/>
            <a:ln>
              <a:noFill/>
            </a:ln>
          </p:spPr>
          <p:txBody>
            <a:bodyPr spcFirstLastPara="1" wrap="square" lIns="0" tIns="0" rIns="0" bIns="0" anchor="ctr" anchorCtr="0">
              <a:noAutofit/>
            </a:bodyPr>
            <a:lstStyle/>
            <a:p>
              <a:pPr marL="0" marR="0" lvl="0" indent="0" algn="l" rtl="0">
                <a:lnSpc>
                  <a:spcPct val="125000"/>
                </a:lnSpc>
                <a:spcBef>
                  <a:spcPts val="0"/>
                </a:spcBef>
                <a:spcAft>
                  <a:spcPts val="0"/>
                </a:spcAft>
                <a:buClr>
                  <a:srgbClr val="999999"/>
                </a:buClr>
                <a:buSzPts val="1400"/>
                <a:buFont typeface="Calibri"/>
                <a:buNone/>
              </a:pPr>
              <a:r>
                <a:rPr lang="en-US" sz="1000">
                  <a:solidFill>
                    <a:srgbClr val="B5B2A6"/>
                  </a:solidFill>
                  <a:latin typeface="Hanken Grotesk"/>
                  <a:ea typeface="Hanken Grotesk"/>
                  <a:cs typeface="Hanken Grotesk"/>
                  <a:sym typeface="Hanken Grotesk"/>
                </a:rPr>
                <a:t>The OTA dominance seen nationally is present here. Independent operators face the same structural pressure but have a genuine advantage in authenticity and local authority that global platforms cannot match.</a:t>
              </a:r>
              <a:endParaRPr sz="1000">
                <a:solidFill>
                  <a:srgbClr val="B5B2A6"/>
                </a:solidFill>
                <a:latin typeface="Hanken Grotesk"/>
                <a:ea typeface="Hanken Grotesk"/>
                <a:cs typeface="Hanken Grotesk"/>
                <a:sym typeface="Hanken Grotesk"/>
              </a:endParaRPr>
            </a:p>
          </p:txBody>
        </p:sp>
        <p:pic>
          <p:nvPicPr>
            <p:cNvPr id="274" name="Google Shape;274;p15"/>
            <p:cNvPicPr preferRelativeResize="0"/>
            <p:nvPr/>
          </p:nvPicPr>
          <p:blipFill rotWithShape="1">
            <a:blip r:embed="rId6">
              <a:alphaModFix/>
            </a:blip>
            <a:srcRect/>
            <a:stretch/>
          </p:blipFill>
          <p:spPr>
            <a:xfrm>
              <a:off x="1389288" y="3685701"/>
              <a:ext cx="303146" cy="219789"/>
            </a:xfrm>
            <a:prstGeom prst="rect">
              <a:avLst/>
            </a:prstGeom>
            <a:noFill/>
            <a:ln>
              <a:noFill/>
            </a:ln>
          </p:spPr>
        </p:pic>
        <p:cxnSp>
          <p:nvCxnSpPr>
            <p:cNvPr id="275" name="Google Shape;275;p15"/>
            <p:cNvCxnSpPr/>
            <p:nvPr/>
          </p:nvCxnSpPr>
          <p:spPr>
            <a:xfrm>
              <a:off x="856350" y="1890559"/>
              <a:ext cx="7431300" cy="0"/>
            </a:xfrm>
            <a:prstGeom prst="straightConnector1">
              <a:avLst/>
            </a:prstGeom>
            <a:noFill/>
            <a:ln w="9525" cap="flat" cmpd="sng">
              <a:solidFill>
                <a:srgbClr val="4F4E53"/>
              </a:solidFill>
              <a:prstDash val="dash"/>
              <a:round/>
              <a:headEnd type="none" w="sm" len="sm"/>
              <a:tailEnd type="none" w="sm" len="sm"/>
            </a:ln>
          </p:spPr>
        </p:cxnSp>
        <p:cxnSp>
          <p:nvCxnSpPr>
            <p:cNvPr id="276" name="Google Shape;276;p15"/>
            <p:cNvCxnSpPr/>
            <p:nvPr/>
          </p:nvCxnSpPr>
          <p:spPr>
            <a:xfrm>
              <a:off x="856350" y="2652578"/>
              <a:ext cx="7431300" cy="0"/>
            </a:xfrm>
            <a:prstGeom prst="straightConnector1">
              <a:avLst/>
            </a:prstGeom>
            <a:noFill/>
            <a:ln w="9525" cap="flat" cmpd="sng">
              <a:solidFill>
                <a:srgbClr val="4F4E53"/>
              </a:solidFill>
              <a:prstDash val="dash"/>
              <a:round/>
              <a:headEnd type="none" w="sm" len="sm"/>
              <a:tailEnd type="none" w="sm" len="sm"/>
            </a:ln>
          </p:spPr>
        </p:cxnSp>
        <p:cxnSp>
          <p:nvCxnSpPr>
            <p:cNvPr id="277" name="Google Shape;277;p15"/>
            <p:cNvCxnSpPr/>
            <p:nvPr/>
          </p:nvCxnSpPr>
          <p:spPr>
            <a:xfrm>
              <a:off x="856350" y="3414597"/>
              <a:ext cx="7431300" cy="0"/>
            </a:xfrm>
            <a:prstGeom prst="straightConnector1">
              <a:avLst/>
            </a:prstGeom>
            <a:noFill/>
            <a:ln w="9525" cap="flat" cmpd="sng">
              <a:solidFill>
                <a:srgbClr val="4F4E53"/>
              </a:solidFill>
              <a:prstDash val="dash"/>
              <a:round/>
              <a:headEnd type="none" w="sm" len="sm"/>
              <a:tailEnd type="none" w="sm" len="sm"/>
            </a:ln>
          </p:spPr>
        </p:cxnSp>
        <p:cxnSp>
          <p:nvCxnSpPr>
            <p:cNvPr id="278" name="Google Shape;278;p15"/>
            <p:cNvCxnSpPr/>
            <p:nvPr/>
          </p:nvCxnSpPr>
          <p:spPr>
            <a:xfrm>
              <a:off x="856350" y="4176616"/>
              <a:ext cx="7431300" cy="0"/>
            </a:xfrm>
            <a:prstGeom prst="straightConnector1">
              <a:avLst/>
            </a:prstGeom>
            <a:noFill/>
            <a:ln w="9525" cap="flat" cmpd="sng">
              <a:solidFill>
                <a:srgbClr val="4F4E53"/>
              </a:solidFill>
              <a:prstDash val="dash"/>
              <a:round/>
              <a:headEnd type="none" w="sm" len="sm"/>
              <a:tailEnd type="none" w="sm" len="sm"/>
            </a:ln>
          </p:spPr>
        </p:cxnSp>
        <p:sp>
          <p:nvSpPr>
            <p:cNvPr id="279" name="Google Shape;279;p15"/>
            <p:cNvSpPr/>
            <p:nvPr/>
          </p:nvSpPr>
          <p:spPr>
            <a:xfrm>
              <a:off x="2002051" y="4306225"/>
              <a:ext cx="5910300" cy="502800"/>
            </a:xfrm>
            <a:prstGeom prst="rect">
              <a:avLst/>
            </a:prstGeom>
            <a:noFill/>
            <a:ln>
              <a:noFill/>
            </a:ln>
          </p:spPr>
          <p:txBody>
            <a:bodyPr spcFirstLastPara="1" wrap="square" lIns="0" tIns="0" rIns="0" bIns="0" anchor="ctr" anchorCtr="0">
              <a:noAutofit/>
            </a:bodyPr>
            <a:lstStyle/>
            <a:p>
              <a:pPr marL="0" marR="0" lvl="0" indent="0" algn="l" rtl="0">
                <a:lnSpc>
                  <a:spcPct val="125000"/>
                </a:lnSpc>
                <a:spcBef>
                  <a:spcPts val="0"/>
                </a:spcBef>
                <a:spcAft>
                  <a:spcPts val="0"/>
                </a:spcAft>
                <a:buClr>
                  <a:srgbClr val="999999"/>
                </a:buClr>
                <a:buSzPts val="1400"/>
                <a:buFont typeface="Calibri"/>
                <a:buNone/>
              </a:pPr>
              <a:r>
                <a:rPr lang="en-US" sz="1000">
                  <a:solidFill>
                    <a:srgbClr val="B5B2A6"/>
                  </a:solidFill>
                  <a:latin typeface="Hanken Grotesk"/>
                  <a:ea typeface="Hanken Grotesk"/>
                  <a:cs typeface="Hanken Grotesk"/>
                  <a:sym typeface="Hanken Grotesk"/>
                </a:rPr>
                <a:t>The operators who build that authority in the next 12 months will compound. The ones who wait will pay OTAs forever.</a:t>
              </a:r>
              <a:endParaRPr sz="1000" b="0" i="0" u="none" strike="noStrike" cap="none">
                <a:solidFill>
                  <a:srgbClr val="B5B2A6"/>
                </a:solidFill>
                <a:latin typeface="Hanken Grotesk"/>
                <a:ea typeface="Hanken Grotesk"/>
                <a:cs typeface="Hanken Grotesk"/>
                <a:sym typeface="Hanken Grotesk"/>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84"/>
        <p:cNvGrpSpPr/>
        <p:nvPr/>
      </p:nvGrpSpPr>
      <p:grpSpPr>
        <a:xfrm>
          <a:off x="0" y="0"/>
          <a:ext cx="0" cy="0"/>
          <a:chOff x="0" y="0"/>
          <a:chExt cx="0" cy="0"/>
        </a:xfrm>
      </p:grpSpPr>
      <p:sp>
        <p:nvSpPr>
          <p:cNvPr id="285" name="Google Shape;285;g3d78d94c89d_0_0"/>
          <p:cNvSpPr txBox="1"/>
          <p:nvPr/>
        </p:nvSpPr>
        <p:spPr>
          <a:xfrm>
            <a:off x="0" y="411525"/>
            <a:ext cx="9144000" cy="708000"/>
          </a:xfrm>
          <a:prstGeom prst="rect">
            <a:avLst/>
          </a:prstGeom>
          <a:noFill/>
          <a:ln>
            <a:noFill/>
          </a:ln>
        </p:spPr>
        <p:txBody>
          <a:bodyPr spcFirstLastPara="1" wrap="square" lIns="91425" tIns="91425" rIns="91425" bIns="91425" anchor="t" anchorCtr="0">
            <a:spAutoFit/>
          </a:bodyPr>
          <a:lstStyle/>
          <a:p>
            <a:pPr marL="0" lvl="0" indent="0" algn="ctr" rtl="0">
              <a:lnSpc>
                <a:spcPct val="110000"/>
              </a:lnSpc>
              <a:spcBef>
                <a:spcPts val="0"/>
              </a:spcBef>
              <a:spcAft>
                <a:spcPts val="0"/>
              </a:spcAft>
              <a:buNone/>
            </a:pPr>
            <a:r>
              <a:rPr lang="en-US" sz="3400" b="1">
                <a:solidFill>
                  <a:srgbClr val="EDF0F5"/>
                </a:solidFill>
                <a:latin typeface="Hanken Grotesk"/>
                <a:ea typeface="Hanken Grotesk"/>
                <a:cs typeface="Hanken Grotesk"/>
                <a:sym typeface="Hanken Grotesk"/>
              </a:rPr>
              <a:t>What does that look like in practice?</a:t>
            </a:r>
            <a:endParaRPr sz="3400" b="1">
              <a:solidFill>
                <a:srgbClr val="EDF0F5"/>
              </a:solidFill>
              <a:latin typeface="Hanken Grotesk"/>
              <a:ea typeface="Hanken Grotesk"/>
              <a:cs typeface="Hanken Grotesk"/>
              <a:sym typeface="Hanken Grotesk"/>
            </a:endParaRPr>
          </a:p>
        </p:txBody>
      </p:sp>
      <p:pic>
        <p:nvPicPr>
          <p:cNvPr id="286" name="Google Shape;286;g3d78d94c89d_0_0" title="Screenshot 2026-05-15 at 1.52.34 pm.png"/>
          <p:cNvPicPr preferRelativeResize="0"/>
          <p:nvPr/>
        </p:nvPicPr>
        <p:blipFill>
          <a:blip r:embed="rId3">
            <a:alphaModFix/>
          </a:blip>
          <a:stretch>
            <a:fillRect/>
          </a:stretch>
        </p:blipFill>
        <p:spPr>
          <a:xfrm>
            <a:off x="561650" y="1350950"/>
            <a:ext cx="4964925" cy="2564888"/>
          </a:xfrm>
          <a:prstGeom prst="rect">
            <a:avLst/>
          </a:prstGeom>
          <a:noFill/>
          <a:ln w="38100" cap="flat" cmpd="sng">
            <a:solidFill>
              <a:srgbClr val="FFFFFF"/>
            </a:solidFill>
            <a:prstDash val="solid"/>
            <a:round/>
            <a:headEnd type="none" w="sm" len="sm"/>
            <a:tailEnd type="none" w="sm" len="sm"/>
          </a:ln>
        </p:spPr>
      </p:pic>
      <p:pic>
        <p:nvPicPr>
          <p:cNvPr id="287" name="Google Shape;287;g3d78d94c89d_0_0" title="Screenshot 2026-05-15 at 1.53.10 pm.png"/>
          <p:cNvPicPr preferRelativeResize="0"/>
          <p:nvPr/>
        </p:nvPicPr>
        <p:blipFill>
          <a:blip r:embed="rId4">
            <a:alphaModFix/>
          </a:blip>
          <a:stretch>
            <a:fillRect/>
          </a:stretch>
        </p:blipFill>
        <p:spPr>
          <a:xfrm>
            <a:off x="3840875" y="2265875"/>
            <a:ext cx="4860324" cy="2508475"/>
          </a:xfrm>
          <a:prstGeom prst="rect">
            <a:avLst/>
          </a:prstGeom>
          <a:noFill/>
          <a:ln w="38100" cap="flat" cmpd="sng">
            <a:solidFill>
              <a:srgbClr val="FFFFFF"/>
            </a:solidFill>
            <a:prstDash val="solid"/>
            <a:round/>
            <a:headEnd type="none" w="sm" len="sm"/>
            <a:tailEnd type="none" w="sm" len="sm"/>
          </a:ln>
        </p:spPr>
      </p:pic>
      <p:sp>
        <p:nvSpPr>
          <p:cNvPr id="288" name="Google Shape;288;g3d78d94c89d_0_0"/>
          <p:cNvSpPr txBox="1"/>
          <p:nvPr/>
        </p:nvSpPr>
        <p:spPr>
          <a:xfrm>
            <a:off x="391350" y="41195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rgbClr val="FFFFFF"/>
                </a:solidFill>
                <a:latin typeface="Hanken Grotesk"/>
                <a:ea typeface="Hanken Grotesk"/>
                <a:cs typeface="Hanken Grotesk"/>
                <a:sym typeface="Hanken Grotesk"/>
              </a:rPr>
              <a:t>West Coast Wilderness Railway</a:t>
            </a:r>
            <a:endParaRPr b="1">
              <a:solidFill>
                <a:srgbClr val="FFFFFF"/>
              </a:solidFill>
              <a:latin typeface="Hanken Grotesk"/>
              <a:ea typeface="Hanken Grotesk"/>
              <a:cs typeface="Hanken Grotesk"/>
              <a:sym typeface="Hanken Grotesk"/>
            </a:endParaRPr>
          </a:p>
        </p:txBody>
      </p:sp>
      <p:sp>
        <p:nvSpPr>
          <p:cNvPr id="289" name="Google Shape;289;g3d78d94c89d_0_0"/>
          <p:cNvSpPr/>
          <p:nvPr/>
        </p:nvSpPr>
        <p:spPr>
          <a:xfrm>
            <a:off x="391350" y="4420975"/>
            <a:ext cx="3752100" cy="274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666666"/>
              </a:buClr>
              <a:buSzPts val="1200"/>
              <a:buFont typeface="Calibri"/>
              <a:buNone/>
            </a:pPr>
            <a:r>
              <a:rPr lang="en-US" sz="800">
                <a:solidFill>
                  <a:srgbClr val="666666"/>
                </a:solidFill>
                <a:latin typeface="Geist Mono"/>
                <a:ea typeface="Geist Mono"/>
                <a:cs typeface="Geist Mono"/>
                <a:sym typeface="Geist Mono"/>
              </a:rPr>
              <a:t>DIEMEN AWARD WINNER - BEST WEBSITE 2026</a:t>
            </a:r>
            <a:endParaRPr sz="800" b="0" i="0" u="none" strike="noStrike" cap="none">
              <a:solidFill>
                <a:srgbClr val="000000"/>
              </a:solidFill>
              <a:latin typeface="Geist Mono"/>
              <a:ea typeface="Geist Mono"/>
              <a:cs typeface="Geist Mono"/>
              <a:sym typeface="Geist Mon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6"/>
        <p:cNvGrpSpPr/>
        <p:nvPr/>
      </p:nvGrpSpPr>
      <p:grpSpPr>
        <a:xfrm>
          <a:off x="0" y="0"/>
          <a:ext cx="0" cy="0"/>
          <a:chOff x="0" y="0"/>
          <a:chExt cx="0" cy="0"/>
        </a:xfrm>
      </p:grpSpPr>
      <p:sp>
        <p:nvSpPr>
          <p:cNvPr id="27" name="Google Shape;27;p2"/>
          <p:cNvSpPr/>
          <p:nvPr/>
        </p:nvSpPr>
        <p:spPr>
          <a:xfrm>
            <a:off x="0" y="954443"/>
            <a:ext cx="5577900" cy="15564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5A623"/>
              </a:buClr>
              <a:buSzPts val="14000"/>
              <a:buFont typeface="Trebuchet MS"/>
              <a:buNone/>
            </a:pPr>
            <a:r>
              <a:rPr lang="en-US" sz="14000" b="1" i="0" u="none" strike="noStrike" cap="none">
                <a:solidFill>
                  <a:srgbClr val="C7FF96"/>
                </a:solidFill>
                <a:latin typeface="Hanken Grotesk"/>
                <a:ea typeface="Hanken Grotesk"/>
                <a:cs typeface="Hanken Grotesk"/>
                <a:sym typeface="Hanken Grotesk"/>
              </a:rPr>
              <a:t>93%</a:t>
            </a:r>
            <a:endParaRPr sz="14000" b="1" i="0" u="none" strike="noStrike" cap="none">
              <a:solidFill>
                <a:srgbClr val="C7FF96"/>
              </a:solidFill>
              <a:latin typeface="Hanken Grotesk"/>
              <a:ea typeface="Hanken Grotesk"/>
              <a:cs typeface="Hanken Grotesk"/>
              <a:sym typeface="Hanken Grotesk"/>
            </a:endParaRPr>
          </a:p>
        </p:txBody>
      </p:sp>
      <p:sp>
        <p:nvSpPr>
          <p:cNvPr id="28" name="Google Shape;28;p2"/>
          <p:cNvSpPr/>
          <p:nvPr/>
        </p:nvSpPr>
        <p:spPr>
          <a:xfrm>
            <a:off x="0" y="2878668"/>
            <a:ext cx="5370000" cy="499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600"/>
              <a:buFont typeface="Calibri"/>
              <a:buNone/>
            </a:pPr>
            <a:r>
              <a:rPr lang="en-US" sz="1800" b="0" i="0" u="none" strike="noStrike" cap="none">
                <a:solidFill>
                  <a:srgbClr val="B5B2A6"/>
                </a:solidFill>
                <a:latin typeface="Hanken Grotesk"/>
                <a:ea typeface="Hanken Grotesk"/>
                <a:cs typeface="Hanken Grotesk"/>
                <a:sym typeface="Hanken Grotesk"/>
              </a:rPr>
              <a:t>of AI Mode searches end</a:t>
            </a:r>
            <a:endParaRPr sz="1800" b="0" i="0" u="none" strike="noStrike" cap="none">
              <a:solidFill>
                <a:srgbClr val="B5B2A6"/>
              </a:solidFill>
              <a:latin typeface="Hanken Grotesk"/>
              <a:ea typeface="Hanken Grotesk"/>
              <a:cs typeface="Hanken Grotesk"/>
              <a:sym typeface="Hanken Grotesk"/>
            </a:endParaRPr>
          </a:p>
          <a:p>
            <a:pPr marL="0" marR="0" lvl="0" indent="0" algn="ctr" rtl="0">
              <a:lnSpc>
                <a:spcPct val="100000"/>
              </a:lnSpc>
              <a:spcBef>
                <a:spcPts val="0"/>
              </a:spcBef>
              <a:spcAft>
                <a:spcPts val="0"/>
              </a:spcAft>
              <a:buClr>
                <a:srgbClr val="FFFFFF"/>
              </a:buClr>
              <a:buSzPts val="2600"/>
              <a:buFont typeface="Calibri"/>
              <a:buNone/>
            </a:pPr>
            <a:r>
              <a:rPr lang="en-US" sz="1800" b="0" i="0" u="none" strike="noStrike" cap="none">
                <a:solidFill>
                  <a:srgbClr val="B5B2A6"/>
                </a:solidFill>
                <a:latin typeface="Hanken Grotesk"/>
                <a:ea typeface="Hanken Grotesk"/>
                <a:cs typeface="Hanken Grotesk"/>
                <a:sym typeface="Hanken Grotesk"/>
              </a:rPr>
              <a:t>without a single click</a:t>
            </a:r>
            <a:endParaRPr sz="1800" b="0" i="0" u="none" strike="noStrike" cap="none">
              <a:solidFill>
                <a:srgbClr val="B5B2A6"/>
              </a:solidFill>
              <a:latin typeface="Hanken Grotesk"/>
              <a:ea typeface="Hanken Grotesk"/>
              <a:cs typeface="Hanken Grotesk"/>
              <a:sym typeface="Hanken Grotesk"/>
            </a:endParaRPr>
          </a:p>
        </p:txBody>
      </p:sp>
      <p:sp>
        <p:nvSpPr>
          <p:cNvPr id="29" name="Google Shape;29;p2"/>
          <p:cNvSpPr/>
          <p:nvPr/>
        </p:nvSpPr>
        <p:spPr>
          <a:xfrm>
            <a:off x="0" y="4513800"/>
            <a:ext cx="5577900" cy="320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666666"/>
              </a:buClr>
              <a:buSzPts val="1000"/>
              <a:buFont typeface="Calibri"/>
              <a:buNone/>
            </a:pPr>
            <a:r>
              <a:rPr lang="en-US" sz="600" b="0" i="0" u="none" strike="noStrike" cap="none">
                <a:solidFill>
                  <a:srgbClr val="666666"/>
                </a:solidFill>
                <a:latin typeface="Geist Mono"/>
                <a:ea typeface="Geist Mono"/>
                <a:cs typeface="Geist Mono"/>
                <a:sym typeface="Geist Mono"/>
              </a:rPr>
              <a:t>SOURCE: SEMRUSH, 2025</a:t>
            </a:r>
            <a:endParaRPr sz="600" b="0" i="0" u="none" strike="noStrike" cap="none">
              <a:solidFill>
                <a:schemeClr val="dk1"/>
              </a:solidFill>
              <a:latin typeface="Geist Mono"/>
              <a:ea typeface="Geist Mono"/>
              <a:cs typeface="Geist Mono"/>
              <a:sym typeface="Geist Mono"/>
            </a:endParaRPr>
          </a:p>
        </p:txBody>
      </p:sp>
      <p:pic>
        <p:nvPicPr>
          <p:cNvPr id="30" name="Google Shape;30;p2"/>
          <p:cNvPicPr preferRelativeResize="0"/>
          <p:nvPr/>
        </p:nvPicPr>
        <p:blipFill rotWithShape="1">
          <a:blip r:embed="rId3">
            <a:alphaModFix/>
          </a:blip>
          <a:srcRect/>
          <a:stretch/>
        </p:blipFill>
        <p:spPr>
          <a:xfrm>
            <a:off x="5577976" y="326250"/>
            <a:ext cx="3256423" cy="449099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14"/>
        <p:cNvGrpSpPr/>
        <p:nvPr/>
      </p:nvGrpSpPr>
      <p:grpSpPr>
        <a:xfrm>
          <a:off x="0" y="0"/>
          <a:ext cx="0" cy="0"/>
          <a:chOff x="0" y="0"/>
          <a:chExt cx="0" cy="0"/>
        </a:xfrm>
      </p:grpSpPr>
      <p:sp>
        <p:nvSpPr>
          <p:cNvPr id="315" name="Google Shape;315;p18"/>
          <p:cNvSpPr/>
          <p:nvPr/>
        </p:nvSpPr>
        <p:spPr>
          <a:xfrm>
            <a:off x="457200" y="1389150"/>
            <a:ext cx="8229600" cy="14631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4800"/>
              <a:buFont typeface="Trebuchet MS"/>
              <a:buNone/>
            </a:pPr>
            <a:r>
              <a:rPr lang="en-US" sz="4800" b="1">
                <a:solidFill>
                  <a:srgbClr val="EDF0F5"/>
                </a:solidFill>
                <a:latin typeface="Hanken Grotesk"/>
                <a:ea typeface="Hanken Grotesk"/>
                <a:cs typeface="Hanken Grotesk"/>
                <a:sym typeface="Hanken Grotesk"/>
              </a:rPr>
              <a:t>What to do starting today</a:t>
            </a:r>
            <a:endParaRPr sz="4800" b="1" i="0" u="none" strike="noStrike" cap="none">
              <a:solidFill>
                <a:srgbClr val="EDF0F5"/>
              </a:solidFill>
              <a:latin typeface="Hanken Grotesk"/>
              <a:ea typeface="Hanken Grotesk"/>
              <a:cs typeface="Hanken Grotesk"/>
              <a:sym typeface="Hanken Grotesk"/>
            </a:endParaRPr>
          </a:p>
        </p:txBody>
      </p:sp>
      <p:sp>
        <p:nvSpPr>
          <p:cNvPr id="316" name="Google Shape;316;p18"/>
          <p:cNvSpPr/>
          <p:nvPr/>
        </p:nvSpPr>
        <p:spPr>
          <a:xfrm>
            <a:off x="914400" y="3022960"/>
            <a:ext cx="7315200" cy="731400"/>
          </a:xfrm>
          <a:prstGeom prst="rect">
            <a:avLst/>
          </a:prstGeom>
          <a:noFill/>
          <a:ln>
            <a:noFill/>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rgbClr val="1A1A1A"/>
              </a:buClr>
              <a:buSzPts val="1800"/>
              <a:buFont typeface="Calibri"/>
              <a:buNone/>
            </a:pPr>
            <a:r>
              <a:rPr lang="en-US" sz="1600" b="0" i="0" u="none" strike="noStrike" cap="none">
                <a:solidFill>
                  <a:srgbClr val="EDF0F5"/>
                </a:solidFill>
                <a:latin typeface="Hanken Grotesk"/>
                <a:ea typeface="Hanken Grotesk"/>
                <a:cs typeface="Hanken Grotesk"/>
                <a:sym typeface="Hanken Grotesk"/>
              </a:rPr>
              <a:t>Five actions to make your website</a:t>
            </a:r>
            <a:endParaRPr sz="1600" b="0" i="0" u="none" strike="noStrike" cap="none">
              <a:solidFill>
                <a:srgbClr val="EDF0F5"/>
              </a:solidFill>
              <a:latin typeface="Hanken Grotesk"/>
              <a:ea typeface="Hanken Grotesk"/>
              <a:cs typeface="Hanken Grotesk"/>
              <a:sym typeface="Hanken Grotesk"/>
            </a:endParaRPr>
          </a:p>
          <a:p>
            <a:pPr marL="0" marR="0" lvl="0" indent="0" algn="ctr" rtl="0">
              <a:lnSpc>
                <a:spcPct val="130000"/>
              </a:lnSpc>
              <a:spcBef>
                <a:spcPts val="0"/>
              </a:spcBef>
              <a:spcAft>
                <a:spcPts val="0"/>
              </a:spcAft>
              <a:buClr>
                <a:srgbClr val="1A1A1A"/>
              </a:buClr>
              <a:buSzPts val="1800"/>
              <a:buFont typeface="Calibri"/>
              <a:buNone/>
            </a:pPr>
            <a:r>
              <a:rPr lang="en-US" sz="1600" b="0" i="0" u="none" strike="noStrike" cap="none">
                <a:solidFill>
                  <a:srgbClr val="EDF0F5"/>
                </a:solidFill>
                <a:latin typeface="Hanken Grotesk"/>
                <a:ea typeface="Hanken Grotesk"/>
                <a:cs typeface="Hanken Grotesk"/>
                <a:sym typeface="Hanken Grotesk"/>
              </a:rPr>
              <a:t>ready for its robot audience - and a +1</a:t>
            </a:r>
            <a:endParaRPr sz="1600" b="0" i="0" u="none" strike="noStrike" cap="none">
              <a:solidFill>
                <a:srgbClr val="EDF0F5"/>
              </a:solidFill>
              <a:latin typeface="Hanken Grotesk"/>
              <a:ea typeface="Hanken Grotesk"/>
              <a:cs typeface="Hanken Grotesk"/>
              <a:sym typeface="Hanken Grotesk"/>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321"/>
        <p:cNvGrpSpPr/>
        <p:nvPr/>
      </p:nvGrpSpPr>
      <p:grpSpPr>
        <a:xfrm>
          <a:off x="0" y="0"/>
          <a:ext cx="0" cy="0"/>
          <a:chOff x="0" y="0"/>
          <a:chExt cx="0" cy="0"/>
        </a:xfrm>
      </p:grpSpPr>
      <p:sp>
        <p:nvSpPr>
          <p:cNvPr id="322" name="Google Shape;322;p19"/>
          <p:cNvSpPr/>
          <p:nvPr/>
        </p:nvSpPr>
        <p:spPr>
          <a:xfrm>
            <a:off x="457200" y="583651"/>
            <a:ext cx="8229600" cy="827400"/>
          </a:xfrm>
          <a:prstGeom prst="rect">
            <a:avLst/>
          </a:prstGeom>
          <a:solidFill>
            <a:srgbClr val="1A1A1A"/>
          </a:solidFill>
          <a:ln>
            <a:noFill/>
          </a:ln>
          <a:effectLst>
            <a:outerShdw blurRad="101600" dist="38100" dir="8100000" algn="bl" rotWithShape="0">
              <a:srgbClr val="000000">
                <a:alpha val="34902"/>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19"/>
          <p:cNvSpPr/>
          <p:nvPr/>
        </p:nvSpPr>
        <p:spPr>
          <a:xfrm>
            <a:off x="1280160" y="773015"/>
            <a:ext cx="4884000" cy="2283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FFFFFF"/>
              </a:buClr>
              <a:buSzPts val="1500"/>
              <a:buFont typeface="Trebuchet MS"/>
              <a:buNone/>
            </a:pPr>
            <a:r>
              <a:rPr lang="en-US" sz="1500" b="1" i="0" u="none" strike="noStrike" cap="none">
                <a:solidFill>
                  <a:srgbClr val="FFFFFF"/>
                </a:solidFill>
                <a:latin typeface="Hanken Grotesk"/>
                <a:ea typeface="Hanken Grotesk"/>
                <a:cs typeface="Hanken Grotesk"/>
                <a:sym typeface="Hanken Grotesk"/>
              </a:rPr>
              <a:t>Audit Content for AI Readability</a:t>
            </a:r>
            <a:endParaRPr sz="1500" b="1" i="0" u="none" strike="noStrike" cap="none">
              <a:solidFill>
                <a:schemeClr val="dk1"/>
              </a:solidFill>
              <a:latin typeface="Hanken Grotesk"/>
              <a:ea typeface="Hanken Grotesk"/>
              <a:cs typeface="Hanken Grotesk"/>
              <a:sym typeface="Hanken Grotesk"/>
            </a:endParaRPr>
          </a:p>
        </p:txBody>
      </p:sp>
      <p:sp>
        <p:nvSpPr>
          <p:cNvPr id="324" name="Google Shape;324;p19"/>
          <p:cNvSpPr/>
          <p:nvPr/>
        </p:nvSpPr>
        <p:spPr>
          <a:xfrm>
            <a:off x="1280160" y="973805"/>
            <a:ext cx="6858000" cy="2742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999999"/>
              </a:buClr>
              <a:buSzPts val="1200"/>
              <a:buFont typeface="Calibri"/>
              <a:buNone/>
            </a:pPr>
            <a:r>
              <a:rPr lang="en-US" sz="1200" b="0" i="0" u="none" strike="noStrike" cap="none">
                <a:solidFill>
                  <a:srgbClr val="999999"/>
                </a:solidFill>
                <a:latin typeface="Hanken Grotesk"/>
                <a:ea typeface="Hanken Grotesk"/>
                <a:cs typeface="Hanken Grotesk"/>
                <a:sym typeface="Hanken Grotesk"/>
              </a:rPr>
              <a:t>Is it structured? Does it answer real questions? Can a machine parse it?</a:t>
            </a:r>
            <a:endParaRPr sz="1200" b="0" i="0" u="none" strike="noStrike" cap="none">
              <a:solidFill>
                <a:schemeClr val="dk1"/>
              </a:solidFill>
              <a:latin typeface="Hanken Grotesk"/>
              <a:ea typeface="Hanken Grotesk"/>
              <a:cs typeface="Hanken Grotesk"/>
              <a:sym typeface="Hanken Grotesk"/>
            </a:endParaRPr>
          </a:p>
        </p:txBody>
      </p:sp>
      <p:sp>
        <p:nvSpPr>
          <p:cNvPr id="325" name="Google Shape;325;p19"/>
          <p:cNvSpPr/>
          <p:nvPr/>
        </p:nvSpPr>
        <p:spPr>
          <a:xfrm>
            <a:off x="457200" y="1464654"/>
            <a:ext cx="8229600" cy="827400"/>
          </a:xfrm>
          <a:prstGeom prst="rect">
            <a:avLst/>
          </a:prstGeom>
          <a:solidFill>
            <a:srgbClr val="1A1A1A"/>
          </a:solidFill>
          <a:ln>
            <a:noFill/>
          </a:ln>
          <a:effectLst>
            <a:outerShdw blurRad="101600" dist="38100" dir="8100000" algn="bl" rotWithShape="0">
              <a:srgbClr val="000000">
                <a:alpha val="34902"/>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19"/>
          <p:cNvSpPr/>
          <p:nvPr/>
        </p:nvSpPr>
        <p:spPr>
          <a:xfrm>
            <a:off x="1280160" y="1631147"/>
            <a:ext cx="4884000" cy="2283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FFFFFF"/>
              </a:buClr>
              <a:buSzPts val="1500"/>
              <a:buFont typeface="Trebuchet MS"/>
              <a:buNone/>
            </a:pPr>
            <a:r>
              <a:rPr lang="en-US" sz="1500" b="1" i="0" u="none" strike="noStrike" cap="none">
                <a:solidFill>
                  <a:srgbClr val="FFFFFF"/>
                </a:solidFill>
                <a:latin typeface="Hanken Grotesk"/>
                <a:ea typeface="Hanken Grotesk"/>
                <a:cs typeface="Hanken Grotesk"/>
                <a:sym typeface="Hanken Grotesk"/>
              </a:rPr>
              <a:t>Check Your AI Visibility</a:t>
            </a:r>
            <a:endParaRPr sz="1500" b="1" i="0" u="none" strike="noStrike" cap="none">
              <a:solidFill>
                <a:schemeClr val="dk1"/>
              </a:solidFill>
              <a:latin typeface="Hanken Grotesk"/>
              <a:ea typeface="Hanken Grotesk"/>
              <a:cs typeface="Hanken Grotesk"/>
              <a:sym typeface="Hanken Grotesk"/>
            </a:endParaRPr>
          </a:p>
        </p:txBody>
      </p:sp>
      <p:sp>
        <p:nvSpPr>
          <p:cNvPr id="327" name="Google Shape;327;p19"/>
          <p:cNvSpPr/>
          <p:nvPr/>
        </p:nvSpPr>
        <p:spPr>
          <a:xfrm>
            <a:off x="1280160" y="1851365"/>
            <a:ext cx="6858000" cy="2742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999999"/>
              </a:buClr>
              <a:buSzPts val="1200"/>
              <a:buFont typeface="Calibri"/>
              <a:buNone/>
            </a:pPr>
            <a:r>
              <a:rPr lang="en-US" sz="1200" b="0" i="0" u="none" strike="noStrike" cap="none">
                <a:solidFill>
                  <a:srgbClr val="999999"/>
                </a:solidFill>
                <a:latin typeface="Hanken Grotesk"/>
                <a:ea typeface="Hanken Grotesk"/>
                <a:cs typeface="Hanken Grotesk"/>
                <a:sym typeface="Hanken Grotesk"/>
              </a:rPr>
              <a:t>Search for your </a:t>
            </a:r>
            <a:r>
              <a:rPr lang="en-US" sz="1200">
                <a:solidFill>
                  <a:srgbClr val="999999"/>
                </a:solidFill>
                <a:latin typeface="Hanken Grotesk"/>
                <a:ea typeface="Hanken Grotesk"/>
                <a:cs typeface="Hanken Grotesk"/>
                <a:sym typeface="Hanken Grotesk"/>
              </a:rPr>
              <a:t>business</a:t>
            </a:r>
            <a:r>
              <a:rPr lang="en-US" sz="1200" b="0" i="0" u="none" strike="noStrike" cap="none">
                <a:solidFill>
                  <a:srgbClr val="999999"/>
                </a:solidFill>
                <a:latin typeface="Hanken Grotesk"/>
                <a:ea typeface="Hanken Grotesk"/>
                <a:cs typeface="Hanken Grotesk"/>
                <a:sym typeface="Hanken Grotesk"/>
              </a:rPr>
              <a:t> in ChatGPT, Claude, Perplexity, Gemini. What comes up?</a:t>
            </a:r>
            <a:endParaRPr sz="1200" b="0" i="0" u="none" strike="noStrike" cap="none">
              <a:solidFill>
                <a:schemeClr val="dk1"/>
              </a:solidFill>
              <a:latin typeface="Hanken Grotesk"/>
              <a:ea typeface="Hanken Grotesk"/>
              <a:cs typeface="Hanken Grotesk"/>
              <a:sym typeface="Hanken Grotesk"/>
            </a:endParaRPr>
          </a:p>
        </p:txBody>
      </p:sp>
      <p:sp>
        <p:nvSpPr>
          <p:cNvPr id="328" name="Google Shape;328;p19"/>
          <p:cNvSpPr/>
          <p:nvPr/>
        </p:nvSpPr>
        <p:spPr>
          <a:xfrm>
            <a:off x="457200" y="2345656"/>
            <a:ext cx="8229600" cy="827400"/>
          </a:xfrm>
          <a:prstGeom prst="rect">
            <a:avLst/>
          </a:prstGeom>
          <a:solidFill>
            <a:srgbClr val="1A1A1A"/>
          </a:solidFill>
          <a:ln>
            <a:noFill/>
          </a:ln>
          <a:effectLst>
            <a:outerShdw blurRad="101600" dist="38100" dir="8100000" algn="bl" rotWithShape="0">
              <a:srgbClr val="000000">
                <a:alpha val="34902"/>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19"/>
          <p:cNvSpPr/>
          <p:nvPr/>
        </p:nvSpPr>
        <p:spPr>
          <a:xfrm>
            <a:off x="1280160" y="2513280"/>
            <a:ext cx="4884000" cy="2283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FFFFFF"/>
              </a:buClr>
              <a:buSzPts val="1500"/>
              <a:buFont typeface="Trebuchet MS"/>
              <a:buNone/>
            </a:pPr>
            <a:r>
              <a:rPr lang="en-US" sz="1500" b="1" i="0" u="none" strike="noStrike" cap="none">
                <a:solidFill>
                  <a:srgbClr val="FFFFFF"/>
                </a:solidFill>
                <a:latin typeface="Hanken Grotesk"/>
                <a:ea typeface="Hanken Grotesk"/>
                <a:cs typeface="Hanken Grotesk"/>
                <a:sym typeface="Hanken Grotesk"/>
              </a:rPr>
              <a:t>Invest in First-Party Data</a:t>
            </a:r>
            <a:endParaRPr sz="1500" b="1" i="0" u="none" strike="noStrike" cap="none">
              <a:solidFill>
                <a:schemeClr val="dk1"/>
              </a:solidFill>
              <a:latin typeface="Hanken Grotesk"/>
              <a:ea typeface="Hanken Grotesk"/>
              <a:cs typeface="Hanken Grotesk"/>
              <a:sym typeface="Hanken Grotesk"/>
            </a:endParaRPr>
          </a:p>
        </p:txBody>
      </p:sp>
      <p:sp>
        <p:nvSpPr>
          <p:cNvPr id="330" name="Google Shape;330;p19"/>
          <p:cNvSpPr/>
          <p:nvPr/>
        </p:nvSpPr>
        <p:spPr>
          <a:xfrm>
            <a:off x="1280160" y="2731089"/>
            <a:ext cx="6858000" cy="2742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999999"/>
              </a:buClr>
              <a:buSzPts val="1200"/>
              <a:buFont typeface="Calibri"/>
              <a:buNone/>
            </a:pPr>
            <a:r>
              <a:rPr lang="en-US" sz="1200" b="0" i="0" u="none" strike="noStrike" cap="none">
                <a:solidFill>
                  <a:srgbClr val="999999"/>
                </a:solidFill>
                <a:latin typeface="Hanken Grotesk"/>
                <a:ea typeface="Hanken Grotesk"/>
                <a:cs typeface="Hanken Grotesk"/>
                <a:sym typeface="Hanken Grotesk"/>
              </a:rPr>
              <a:t>What are people actually searching for on your site? Use search data to drive content.</a:t>
            </a:r>
            <a:endParaRPr sz="1200" b="0" i="0" u="none" strike="noStrike" cap="none">
              <a:solidFill>
                <a:schemeClr val="dk1"/>
              </a:solidFill>
              <a:latin typeface="Hanken Grotesk"/>
              <a:ea typeface="Hanken Grotesk"/>
              <a:cs typeface="Hanken Grotesk"/>
              <a:sym typeface="Hanken Grotesk"/>
            </a:endParaRPr>
          </a:p>
        </p:txBody>
      </p:sp>
      <p:sp>
        <p:nvSpPr>
          <p:cNvPr id="331" name="Google Shape;331;p19"/>
          <p:cNvSpPr/>
          <p:nvPr/>
        </p:nvSpPr>
        <p:spPr>
          <a:xfrm>
            <a:off x="457200" y="3226659"/>
            <a:ext cx="8229600" cy="827400"/>
          </a:xfrm>
          <a:prstGeom prst="rect">
            <a:avLst/>
          </a:prstGeom>
          <a:solidFill>
            <a:srgbClr val="1A1A1A"/>
          </a:solidFill>
          <a:ln>
            <a:noFill/>
          </a:ln>
          <a:effectLst>
            <a:outerShdw blurRad="101600" dist="38100" dir="8100000" algn="bl" rotWithShape="0">
              <a:srgbClr val="000000">
                <a:alpha val="34902"/>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19"/>
          <p:cNvSpPr/>
          <p:nvPr/>
        </p:nvSpPr>
        <p:spPr>
          <a:xfrm>
            <a:off x="1280160" y="3392714"/>
            <a:ext cx="4884000" cy="2283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FFFFFF"/>
              </a:buClr>
              <a:buSzPts val="1500"/>
              <a:buFont typeface="Trebuchet MS"/>
              <a:buNone/>
            </a:pPr>
            <a:r>
              <a:rPr lang="en-US" sz="1500" b="1" i="0" u="none" strike="noStrike" cap="none">
                <a:solidFill>
                  <a:srgbClr val="FFFFFF"/>
                </a:solidFill>
                <a:latin typeface="Hanken Grotesk"/>
                <a:ea typeface="Hanken Grotesk"/>
                <a:cs typeface="Hanken Grotesk"/>
                <a:sym typeface="Hanken Grotesk"/>
              </a:rPr>
              <a:t>Think Agent-Friendly</a:t>
            </a:r>
            <a:endParaRPr sz="1500" b="1" i="0" u="none" strike="noStrike" cap="none">
              <a:solidFill>
                <a:schemeClr val="dk1"/>
              </a:solidFill>
              <a:latin typeface="Hanken Grotesk"/>
              <a:ea typeface="Hanken Grotesk"/>
              <a:cs typeface="Hanken Grotesk"/>
              <a:sym typeface="Hanken Grotesk"/>
            </a:endParaRPr>
          </a:p>
        </p:txBody>
      </p:sp>
      <p:sp>
        <p:nvSpPr>
          <p:cNvPr id="333" name="Google Shape;333;p19"/>
          <p:cNvSpPr/>
          <p:nvPr/>
        </p:nvSpPr>
        <p:spPr>
          <a:xfrm>
            <a:off x="1280160" y="3621024"/>
            <a:ext cx="6858000" cy="27432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999999"/>
              </a:buClr>
              <a:buSzPts val="1200"/>
              <a:buFont typeface="Calibri"/>
              <a:buNone/>
            </a:pPr>
            <a:r>
              <a:rPr lang="en-US" sz="1200" b="0" i="0" u="none" strike="noStrike" cap="none">
                <a:solidFill>
                  <a:srgbClr val="999999"/>
                </a:solidFill>
                <a:latin typeface="Hanken Grotesk"/>
                <a:ea typeface="Hanken Grotesk"/>
                <a:cs typeface="Hanken Grotesk"/>
                <a:sym typeface="Hanken Grotesk"/>
              </a:rPr>
              <a:t>Structured data, clean markup, machine-readable service information.</a:t>
            </a:r>
            <a:endParaRPr sz="1200" b="0" i="0" u="none" strike="noStrike" cap="none">
              <a:solidFill>
                <a:schemeClr val="dk1"/>
              </a:solidFill>
              <a:latin typeface="Hanken Grotesk"/>
              <a:ea typeface="Hanken Grotesk"/>
              <a:cs typeface="Hanken Grotesk"/>
              <a:sym typeface="Hanken Grotesk"/>
            </a:endParaRPr>
          </a:p>
        </p:txBody>
      </p:sp>
      <p:sp>
        <p:nvSpPr>
          <p:cNvPr id="334" name="Google Shape;334;p19"/>
          <p:cNvSpPr/>
          <p:nvPr/>
        </p:nvSpPr>
        <p:spPr>
          <a:xfrm>
            <a:off x="457200" y="4107662"/>
            <a:ext cx="8229600" cy="827400"/>
          </a:xfrm>
          <a:prstGeom prst="rect">
            <a:avLst/>
          </a:prstGeom>
          <a:solidFill>
            <a:srgbClr val="1A1A1A"/>
          </a:solidFill>
          <a:ln>
            <a:noFill/>
          </a:ln>
          <a:effectLst>
            <a:outerShdw blurRad="101600" dist="38100" dir="8100000" algn="bl" rotWithShape="0">
              <a:srgbClr val="000000">
                <a:alpha val="34902"/>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19"/>
          <p:cNvSpPr/>
          <p:nvPr/>
        </p:nvSpPr>
        <p:spPr>
          <a:xfrm>
            <a:off x="1280160" y="4275397"/>
            <a:ext cx="4884000" cy="2283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FFFFFF"/>
              </a:buClr>
              <a:buSzPts val="1500"/>
              <a:buFont typeface="Trebuchet MS"/>
              <a:buNone/>
            </a:pPr>
            <a:r>
              <a:rPr lang="en-US" sz="1500" b="1" i="0" u="none" strike="noStrike" cap="none">
                <a:solidFill>
                  <a:srgbClr val="FFFFFF"/>
                </a:solidFill>
                <a:latin typeface="Hanken Grotesk"/>
                <a:ea typeface="Hanken Grotesk"/>
                <a:cs typeface="Hanken Grotesk"/>
                <a:sym typeface="Hanken Grotesk"/>
              </a:rPr>
              <a:t>Own the AI Experience</a:t>
            </a:r>
            <a:endParaRPr sz="1500" b="1" i="0" u="none" strike="noStrike" cap="none">
              <a:solidFill>
                <a:schemeClr val="dk1"/>
              </a:solidFill>
              <a:latin typeface="Hanken Grotesk"/>
              <a:ea typeface="Hanken Grotesk"/>
              <a:cs typeface="Hanken Grotesk"/>
              <a:sym typeface="Hanken Grotesk"/>
            </a:endParaRPr>
          </a:p>
        </p:txBody>
      </p:sp>
      <p:sp>
        <p:nvSpPr>
          <p:cNvPr id="336" name="Google Shape;336;p19"/>
          <p:cNvSpPr/>
          <p:nvPr/>
        </p:nvSpPr>
        <p:spPr>
          <a:xfrm>
            <a:off x="1280160" y="4501847"/>
            <a:ext cx="6858000" cy="2742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999999"/>
              </a:buClr>
              <a:buSzPts val="1200"/>
              <a:buFont typeface="Calibri"/>
              <a:buNone/>
            </a:pPr>
            <a:r>
              <a:rPr lang="en-US" sz="1200">
                <a:solidFill>
                  <a:srgbClr val="999999"/>
                </a:solidFill>
                <a:latin typeface="Hanken Grotesk"/>
                <a:ea typeface="Hanken Grotesk"/>
                <a:cs typeface="Hanken Grotesk"/>
                <a:sym typeface="Hanken Grotesk"/>
              </a:rPr>
              <a:t>Don't cede the answer to an OTA or a hallucination. Be the source, not the subject.</a:t>
            </a:r>
            <a:endParaRPr sz="1200">
              <a:solidFill>
                <a:srgbClr val="999999"/>
              </a:solidFill>
              <a:latin typeface="Hanken Grotesk"/>
              <a:ea typeface="Hanken Grotesk"/>
              <a:cs typeface="Hanken Grotesk"/>
              <a:sym typeface="Hanken Grotesk"/>
            </a:endParaRPr>
          </a:p>
        </p:txBody>
      </p:sp>
      <p:sp>
        <p:nvSpPr>
          <p:cNvPr id="337" name="Google Shape;337;p19"/>
          <p:cNvSpPr/>
          <p:nvPr/>
        </p:nvSpPr>
        <p:spPr>
          <a:xfrm>
            <a:off x="640075" y="757525"/>
            <a:ext cx="457200" cy="457200"/>
          </a:xfrm>
          <a:prstGeom prst="ellipse">
            <a:avLst/>
          </a:prstGeom>
          <a:solidFill>
            <a:schemeClr val="dk1"/>
          </a:solidFill>
          <a:ln w="9525" cap="flat" cmpd="sng">
            <a:solidFill>
              <a:srgbClr val="C7FF9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19"/>
          <p:cNvSpPr/>
          <p:nvPr/>
        </p:nvSpPr>
        <p:spPr>
          <a:xfrm>
            <a:off x="640075" y="1649750"/>
            <a:ext cx="457200" cy="457200"/>
          </a:xfrm>
          <a:prstGeom prst="ellipse">
            <a:avLst/>
          </a:prstGeom>
          <a:solidFill>
            <a:schemeClr val="dk1"/>
          </a:solidFill>
          <a:ln w="9525" cap="flat" cmpd="sng">
            <a:solidFill>
              <a:srgbClr val="C7FF9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19"/>
          <p:cNvSpPr/>
          <p:nvPr/>
        </p:nvSpPr>
        <p:spPr>
          <a:xfrm>
            <a:off x="640075" y="2530756"/>
            <a:ext cx="457200" cy="457200"/>
          </a:xfrm>
          <a:prstGeom prst="ellipse">
            <a:avLst/>
          </a:prstGeom>
          <a:solidFill>
            <a:schemeClr val="dk1"/>
          </a:solidFill>
          <a:ln w="9525" cap="flat" cmpd="sng">
            <a:solidFill>
              <a:srgbClr val="C7FF9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19"/>
          <p:cNvSpPr/>
          <p:nvPr/>
        </p:nvSpPr>
        <p:spPr>
          <a:xfrm>
            <a:off x="640075" y="3411759"/>
            <a:ext cx="457200" cy="457200"/>
          </a:xfrm>
          <a:prstGeom prst="ellipse">
            <a:avLst/>
          </a:prstGeom>
          <a:solidFill>
            <a:schemeClr val="dk1"/>
          </a:solidFill>
          <a:ln w="9525" cap="flat" cmpd="sng">
            <a:solidFill>
              <a:srgbClr val="C7FF9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19"/>
          <p:cNvSpPr/>
          <p:nvPr/>
        </p:nvSpPr>
        <p:spPr>
          <a:xfrm>
            <a:off x="640075" y="4292762"/>
            <a:ext cx="457200" cy="457200"/>
          </a:xfrm>
          <a:prstGeom prst="ellipse">
            <a:avLst/>
          </a:prstGeom>
          <a:solidFill>
            <a:schemeClr val="dk1"/>
          </a:solidFill>
          <a:ln w="9525" cap="flat" cmpd="sng">
            <a:solidFill>
              <a:srgbClr val="C7FF9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19"/>
          <p:cNvSpPr/>
          <p:nvPr/>
        </p:nvSpPr>
        <p:spPr>
          <a:xfrm>
            <a:off x="789185" y="826025"/>
            <a:ext cx="159000" cy="3201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500"/>
              <a:buFont typeface="Trebuchet MS"/>
              <a:buNone/>
            </a:pPr>
            <a:r>
              <a:rPr lang="en-US" sz="1500" b="1" i="0" u="none" strike="noStrike" cap="none">
                <a:solidFill>
                  <a:srgbClr val="FFFFFF"/>
                </a:solidFill>
                <a:latin typeface="Hanken Grotesk"/>
                <a:ea typeface="Hanken Grotesk"/>
                <a:cs typeface="Hanken Grotesk"/>
                <a:sym typeface="Hanken Grotesk"/>
              </a:rPr>
              <a:t>1</a:t>
            </a:r>
            <a:endParaRPr sz="1500" b="1" i="0" u="none" strike="noStrike" cap="none">
              <a:solidFill>
                <a:schemeClr val="dk1"/>
              </a:solidFill>
              <a:latin typeface="Hanken Grotesk"/>
              <a:ea typeface="Hanken Grotesk"/>
              <a:cs typeface="Hanken Grotesk"/>
              <a:sym typeface="Hanken Grotesk"/>
            </a:endParaRPr>
          </a:p>
        </p:txBody>
      </p:sp>
      <p:sp>
        <p:nvSpPr>
          <p:cNvPr id="343" name="Google Shape;343;p19"/>
          <p:cNvSpPr/>
          <p:nvPr/>
        </p:nvSpPr>
        <p:spPr>
          <a:xfrm>
            <a:off x="789175" y="1741250"/>
            <a:ext cx="159000" cy="2742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500"/>
              <a:buFont typeface="Trebuchet MS"/>
              <a:buNone/>
            </a:pPr>
            <a:r>
              <a:rPr lang="en-US" sz="1500" b="1" i="0" u="none" strike="noStrike" cap="none">
                <a:solidFill>
                  <a:srgbClr val="FFFFFF"/>
                </a:solidFill>
                <a:latin typeface="Hanken Grotesk"/>
                <a:ea typeface="Hanken Grotesk"/>
                <a:cs typeface="Hanken Grotesk"/>
                <a:sym typeface="Hanken Grotesk"/>
              </a:rPr>
              <a:t>2</a:t>
            </a:r>
            <a:endParaRPr sz="1500" b="1" i="0" u="none" strike="noStrike" cap="none">
              <a:solidFill>
                <a:schemeClr val="dk1"/>
              </a:solidFill>
              <a:latin typeface="Hanken Grotesk"/>
              <a:ea typeface="Hanken Grotesk"/>
              <a:cs typeface="Hanken Grotesk"/>
              <a:sym typeface="Hanken Grotesk"/>
            </a:endParaRPr>
          </a:p>
        </p:txBody>
      </p:sp>
      <p:sp>
        <p:nvSpPr>
          <p:cNvPr id="344" name="Google Shape;344;p19"/>
          <p:cNvSpPr/>
          <p:nvPr/>
        </p:nvSpPr>
        <p:spPr>
          <a:xfrm>
            <a:off x="789185" y="2599306"/>
            <a:ext cx="159000" cy="3201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500"/>
              <a:buFont typeface="Trebuchet MS"/>
              <a:buNone/>
            </a:pPr>
            <a:r>
              <a:rPr lang="en-US" sz="1500" b="1" i="0" u="none" strike="noStrike" cap="none">
                <a:solidFill>
                  <a:srgbClr val="FFFFFF"/>
                </a:solidFill>
                <a:latin typeface="Hanken Grotesk"/>
                <a:ea typeface="Hanken Grotesk"/>
                <a:cs typeface="Hanken Grotesk"/>
                <a:sym typeface="Hanken Grotesk"/>
              </a:rPr>
              <a:t>3</a:t>
            </a:r>
            <a:endParaRPr sz="1500" b="1" i="0" u="none" strike="noStrike" cap="none">
              <a:solidFill>
                <a:schemeClr val="dk1"/>
              </a:solidFill>
              <a:latin typeface="Hanken Grotesk"/>
              <a:ea typeface="Hanken Grotesk"/>
              <a:cs typeface="Hanken Grotesk"/>
              <a:sym typeface="Hanken Grotesk"/>
            </a:endParaRPr>
          </a:p>
        </p:txBody>
      </p:sp>
      <p:sp>
        <p:nvSpPr>
          <p:cNvPr id="345" name="Google Shape;345;p19"/>
          <p:cNvSpPr/>
          <p:nvPr/>
        </p:nvSpPr>
        <p:spPr>
          <a:xfrm>
            <a:off x="789185" y="3451825"/>
            <a:ext cx="159000" cy="3201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500"/>
              <a:buFont typeface="Trebuchet MS"/>
              <a:buNone/>
            </a:pPr>
            <a:r>
              <a:rPr lang="en-US" sz="1500" b="1" i="0" u="none" strike="noStrike" cap="none">
                <a:solidFill>
                  <a:srgbClr val="FFFFFF"/>
                </a:solidFill>
                <a:latin typeface="Hanken Grotesk"/>
                <a:ea typeface="Hanken Grotesk"/>
                <a:cs typeface="Hanken Grotesk"/>
                <a:sym typeface="Hanken Grotesk"/>
              </a:rPr>
              <a:t>4</a:t>
            </a:r>
            <a:endParaRPr sz="1500" b="1" i="0" u="none" strike="noStrike" cap="none">
              <a:solidFill>
                <a:schemeClr val="dk1"/>
              </a:solidFill>
              <a:latin typeface="Hanken Grotesk"/>
              <a:ea typeface="Hanken Grotesk"/>
              <a:cs typeface="Hanken Grotesk"/>
              <a:sym typeface="Hanken Grotesk"/>
            </a:endParaRPr>
          </a:p>
        </p:txBody>
      </p:sp>
      <p:sp>
        <p:nvSpPr>
          <p:cNvPr id="346" name="Google Shape;346;p19"/>
          <p:cNvSpPr/>
          <p:nvPr/>
        </p:nvSpPr>
        <p:spPr>
          <a:xfrm>
            <a:off x="789174" y="4361312"/>
            <a:ext cx="159000" cy="3201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500"/>
              <a:buFont typeface="Trebuchet MS"/>
              <a:buNone/>
            </a:pPr>
            <a:r>
              <a:rPr lang="en-US" sz="1500" b="1" i="0" u="none" strike="noStrike" cap="none">
                <a:solidFill>
                  <a:srgbClr val="FFFFFF"/>
                </a:solidFill>
                <a:latin typeface="Hanken Grotesk"/>
                <a:ea typeface="Hanken Grotesk"/>
                <a:cs typeface="Hanken Grotesk"/>
                <a:sym typeface="Hanken Grotesk"/>
              </a:rPr>
              <a:t>5</a:t>
            </a:r>
            <a:endParaRPr sz="1500" b="1" i="0" u="none" strike="noStrike" cap="none">
              <a:solidFill>
                <a:schemeClr val="dk1"/>
              </a:solidFill>
              <a:latin typeface="Hanken Grotesk"/>
              <a:ea typeface="Hanken Grotesk"/>
              <a:cs typeface="Hanken Grotesk"/>
              <a:sym typeface="Hanken Grotesk"/>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351"/>
        <p:cNvGrpSpPr/>
        <p:nvPr/>
      </p:nvGrpSpPr>
      <p:grpSpPr>
        <a:xfrm>
          <a:off x="0" y="0"/>
          <a:ext cx="0" cy="0"/>
          <a:chOff x="0" y="0"/>
          <a:chExt cx="0" cy="0"/>
        </a:xfrm>
      </p:grpSpPr>
      <p:sp>
        <p:nvSpPr>
          <p:cNvPr id="352" name="Google Shape;352;g3f941386167_0_79"/>
          <p:cNvSpPr/>
          <p:nvPr/>
        </p:nvSpPr>
        <p:spPr>
          <a:xfrm>
            <a:off x="457200" y="1655775"/>
            <a:ext cx="5304900" cy="8088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4800"/>
              <a:buFont typeface="Trebuchet MS"/>
              <a:buNone/>
            </a:pPr>
            <a:r>
              <a:rPr lang="en-US" sz="4800" b="1">
                <a:solidFill>
                  <a:srgbClr val="EDF0F5"/>
                </a:solidFill>
                <a:latin typeface="Hanken Grotesk"/>
                <a:ea typeface="Hanken Grotesk"/>
                <a:cs typeface="Hanken Grotesk"/>
                <a:sym typeface="Hanken Grotesk"/>
              </a:rPr>
              <a:t>And the </a:t>
            </a:r>
            <a:r>
              <a:rPr lang="en-US" sz="4800" b="1">
                <a:solidFill>
                  <a:srgbClr val="C7FF96"/>
                </a:solidFill>
                <a:latin typeface="Hanken Grotesk"/>
                <a:ea typeface="Hanken Grotesk"/>
                <a:cs typeface="Hanken Grotesk"/>
                <a:sym typeface="Hanken Grotesk"/>
              </a:rPr>
              <a:t>+</a:t>
            </a:r>
            <a:r>
              <a:rPr lang="en-US" sz="4800" b="1">
                <a:solidFill>
                  <a:srgbClr val="EDF0F5"/>
                </a:solidFill>
                <a:latin typeface="Hanken Grotesk"/>
                <a:ea typeface="Hanken Grotesk"/>
                <a:cs typeface="Hanken Grotesk"/>
                <a:sym typeface="Hanken Grotesk"/>
              </a:rPr>
              <a:t>1</a:t>
            </a:r>
            <a:endParaRPr sz="4800" b="1" i="0" u="none" strike="noStrike" cap="none">
              <a:solidFill>
                <a:srgbClr val="EDF0F5"/>
              </a:solidFill>
              <a:latin typeface="Hanken Grotesk"/>
              <a:ea typeface="Hanken Grotesk"/>
              <a:cs typeface="Hanken Grotesk"/>
              <a:sym typeface="Hanken Grotesk"/>
            </a:endParaRPr>
          </a:p>
        </p:txBody>
      </p:sp>
      <p:sp>
        <p:nvSpPr>
          <p:cNvPr id="353" name="Google Shape;353;g3f941386167_0_79"/>
          <p:cNvSpPr/>
          <p:nvPr/>
        </p:nvSpPr>
        <p:spPr>
          <a:xfrm>
            <a:off x="751926" y="2756750"/>
            <a:ext cx="4715700" cy="1217400"/>
          </a:xfrm>
          <a:prstGeom prst="rect">
            <a:avLst/>
          </a:prstGeom>
          <a:noFill/>
          <a:ln>
            <a:noFill/>
          </a:ln>
        </p:spPr>
        <p:txBody>
          <a:bodyPr spcFirstLastPara="1" wrap="square" lIns="91425" tIns="45700" rIns="91425" bIns="45700" anchor="ctr" anchorCtr="0">
            <a:noAutofit/>
          </a:bodyPr>
          <a:lstStyle/>
          <a:p>
            <a:pPr marL="0" lvl="0" indent="0" algn="ctr" rtl="0">
              <a:lnSpc>
                <a:spcPct val="115000"/>
              </a:lnSpc>
              <a:spcBef>
                <a:spcPts val="1200"/>
              </a:spcBef>
              <a:spcAft>
                <a:spcPts val="0"/>
              </a:spcAft>
              <a:buClr>
                <a:srgbClr val="000000"/>
              </a:buClr>
              <a:buSzPts val="1100"/>
              <a:buFont typeface="Arial"/>
              <a:buNone/>
            </a:pPr>
            <a:r>
              <a:rPr lang="en-US" sz="1600">
                <a:solidFill>
                  <a:srgbClr val="EDF0F5"/>
                </a:solidFill>
                <a:latin typeface="Hanken Grotesk"/>
                <a:ea typeface="Hanken Grotesk"/>
                <a:cs typeface="Hanken Grotesk"/>
                <a:sym typeface="Hanken Grotesk"/>
              </a:rPr>
              <a:t>Fix your Google Places listing.</a:t>
            </a:r>
            <a:endParaRPr sz="1600">
              <a:solidFill>
                <a:srgbClr val="EDF0F5"/>
              </a:solidFill>
              <a:latin typeface="Hanken Grotesk"/>
              <a:ea typeface="Hanken Grotesk"/>
              <a:cs typeface="Hanken Grotesk"/>
              <a:sym typeface="Hanken Grotesk"/>
            </a:endParaRPr>
          </a:p>
          <a:p>
            <a:pPr marL="0" lvl="0" indent="0" algn="ctr" rtl="0">
              <a:lnSpc>
                <a:spcPct val="115000"/>
              </a:lnSpc>
              <a:spcBef>
                <a:spcPts val="1200"/>
              </a:spcBef>
              <a:spcAft>
                <a:spcPts val="0"/>
              </a:spcAft>
              <a:buClr>
                <a:srgbClr val="000000"/>
              </a:buClr>
              <a:buSzPts val="1100"/>
              <a:buFont typeface="Arial"/>
              <a:buNone/>
            </a:pPr>
            <a:r>
              <a:rPr lang="en-US" sz="1600">
                <a:solidFill>
                  <a:srgbClr val="EDF0F5"/>
                </a:solidFill>
                <a:latin typeface="Hanken Grotesk"/>
                <a:ea typeface="Hanken Grotesk"/>
                <a:cs typeface="Hanken Grotesk"/>
                <a:sym typeface="Hanken Grotesk"/>
              </a:rPr>
              <a:t> </a:t>
            </a:r>
            <a:br>
              <a:rPr lang="en-US" sz="1600">
                <a:solidFill>
                  <a:srgbClr val="EDF0F5"/>
                </a:solidFill>
                <a:latin typeface="Hanken Grotesk"/>
                <a:ea typeface="Hanken Grotesk"/>
                <a:cs typeface="Hanken Grotesk"/>
                <a:sym typeface="Hanken Grotesk"/>
              </a:rPr>
            </a:br>
            <a:r>
              <a:rPr lang="en-US" sz="1600">
                <a:solidFill>
                  <a:srgbClr val="EDF0F5"/>
                </a:solidFill>
                <a:latin typeface="Hanken Grotesk"/>
                <a:ea typeface="Hanken Grotesk"/>
                <a:cs typeface="Hanken Grotesk"/>
                <a:sym typeface="Hanken Grotesk"/>
              </a:rPr>
              <a:t>Let’s check your Google Places listing now.</a:t>
            </a:r>
            <a:endParaRPr sz="1600">
              <a:solidFill>
                <a:srgbClr val="EDF0F5"/>
              </a:solidFill>
              <a:latin typeface="Hanken Grotesk"/>
              <a:ea typeface="Hanken Grotesk"/>
              <a:cs typeface="Hanken Grotesk"/>
              <a:sym typeface="Hanken Grotesk"/>
            </a:endParaRPr>
          </a:p>
          <a:p>
            <a:pPr marL="0" lvl="0" indent="0" algn="ctr" rtl="0">
              <a:lnSpc>
                <a:spcPct val="115000"/>
              </a:lnSpc>
              <a:spcBef>
                <a:spcPts val="1200"/>
              </a:spcBef>
              <a:spcAft>
                <a:spcPts val="0"/>
              </a:spcAft>
              <a:buClr>
                <a:srgbClr val="000000"/>
              </a:buClr>
              <a:buSzPts val="1100"/>
              <a:buFont typeface="Arial"/>
              <a:buNone/>
            </a:pPr>
            <a:r>
              <a:rPr lang="en-US" sz="1600">
                <a:solidFill>
                  <a:srgbClr val="EDF0F5"/>
                </a:solidFill>
                <a:latin typeface="Hanken Grotesk"/>
                <a:ea typeface="Hanken Grotesk"/>
                <a:cs typeface="Hanken Grotesk"/>
                <a:sym typeface="Hanken Grotesk"/>
              </a:rPr>
              <a:t>You might be surprised what you find.</a:t>
            </a:r>
            <a:endParaRPr sz="1600">
              <a:solidFill>
                <a:srgbClr val="EDF0F5"/>
              </a:solidFill>
              <a:latin typeface="Hanken Grotesk"/>
              <a:ea typeface="Hanken Grotesk"/>
              <a:cs typeface="Hanken Grotesk"/>
              <a:sym typeface="Hanken Grotesk"/>
            </a:endParaRPr>
          </a:p>
          <a:p>
            <a:pPr marL="0" marR="0" lvl="0" indent="0" algn="ctr" rtl="0">
              <a:lnSpc>
                <a:spcPct val="130000"/>
              </a:lnSpc>
              <a:spcBef>
                <a:spcPts val="1200"/>
              </a:spcBef>
              <a:spcAft>
                <a:spcPts val="0"/>
              </a:spcAft>
              <a:buClr>
                <a:srgbClr val="1A1A1A"/>
              </a:buClr>
              <a:buSzPts val="1800"/>
              <a:buFont typeface="Calibri"/>
              <a:buNone/>
            </a:pPr>
            <a:endParaRPr sz="1600">
              <a:solidFill>
                <a:srgbClr val="EDF0F5"/>
              </a:solidFill>
              <a:latin typeface="Hanken Grotesk"/>
              <a:ea typeface="Hanken Grotesk"/>
              <a:cs typeface="Hanken Grotesk"/>
              <a:sym typeface="Hanken Grotesk"/>
            </a:endParaRPr>
          </a:p>
        </p:txBody>
      </p:sp>
      <p:pic>
        <p:nvPicPr>
          <p:cNvPr id="354" name="Google Shape;354;g3f941386167_0_79"/>
          <p:cNvPicPr preferRelativeResize="0"/>
          <p:nvPr/>
        </p:nvPicPr>
        <p:blipFill>
          <a:blip r:embed="rId3">
            <a:alphaModFix/>
          </a:blip>
          <a:stretch>
            <a:fillRect/>
          </a:stretch>
        </p:blipFill>
        <p:spPr>
          <a:xfrm>
            <a:off x="5937875" y="1655775"/>
            <a:ext cx="2382225" cy="23822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359"/>
        <p:cNvGrpSpPr/>
        <p:nvPr/>
      </p:nvGrpSpPr>
      <p:grpSpPr>
        <a:xfrm>
          <a:off x="0" y="0"/>
          <a:ext cx="0" cy="0"/>
          <a:chOff x="0" y="0"/>
          <a:chExt cx="0" cy="0"/>
        </a:xfrm>
      </p:grpSpPr>
      <p:sp>
        <p:nvSpPr>
          <p:cNvPr id="360" name="Google Shape;360;p20"/>
          <p:cNvSpPr/>
          <p:nvPr/>
        </p:nvSpPr>
        <p:spPr>
          <a:xfrm>
            <a:off x="467300" y="1200963"/>
            <a:ext cx="8229600" cy="10974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FFFFFF"/>
              </a:buClr>
              <a:buSzPts val="3800"/>
              <a:buFont typeface="Trebuchet MS"/>
              <a:buNone/>
            </a:pPr>
            <a:r>
              <a:rPr lang="en-US" sz="3400" b="1" i="0" u="none" strike="noStrike" cap="none">
                <a:solidFill>
                  <a:srgbClr val="FFFFFF"/>
                </a:solidFill>
                <a:latin typeface="Hanken Grotesk"/>
                <a:ea typeface="Hanken Grotesk"/>
                <a:cs typeface="Hanken Grotesk"/>
                <a:sym typeface="Hanken Grotesk"/>
              </a:rPr>
              <a:t>Your website is more</a:t>
            </a:r>
            <a:endParaRPr sz="3400" b="1" i="0" u="none" strike="noStrike" cap="none">
              <a:solidFill>
                <a:schemeClr val="dk1"/>
              </a:solidFill>
              <a:latin typeface="Hanken Grotesk"/>
              <a:ea typeface="Hanken Grotesk"/>
              <a:cs typeface="Hanken Grotesk"/>
              <a:sym typeface="Hanken Grotesk"/>
            </a:endParaRPr>
          </a:p>
          <a:p>
            <a:pPr marL="0" marR="0" lvl="0" indent="0" algn="l" rtl="0">
              <a:lnSpc>
                <a:spcPct val="90000"/>
              </a:lnSpc>
              <a:spcBef>
                <a:spcPts val="0"/>
              </a:spcBef>
              <a:spcAft>
                <a:spcPts val="0"/>
              </a:spcAft>
              <a:buClr>
                <a:srgbClr val="FFFFFF"/>
              </a:buClr>
              <a:buSzPts val="3800"/>
              <a:buFont typeface="Trebuchet MS"/>
              <a:buNone/>
            </a:pPr>
            <a:r>
              <a:rPr lang="en-US" sz="3400" b="1" i="0" u="none" strike="noStrike" cap="none">
                <a:solidFill>
                  <a:srgbClr val="FFFFFF"/>
                </a:solidFill>
                <a:latin typeface="Hanken Grotesk"/>
                <a:ea typeface="Hanken Grotesk"/>
                <a:cs typeface="Hanken Grotesk"/>
                <a:sym typeface="Hanken Grotesk"/>
              </a:rPr>
              <a:t>important than ever.</a:t>
            </a:r>
            <a:endParaRPr sz="3400" b="1" i="0" u="none" strike="noStrike" cap="none">
              <a:solidFill>
                <a:schemeClr val="dk1"/>
              </a:solidFill>
              <a:latin typeface="Hanken Grotesk"/>
              <a:ea typeface="Hanken Grotesk"/>
              <a:cs typeface="Hanken Grotesk"/>
              <a:sym typeface="Hanken Grotesk"/>
            </a:endParaRPr>
          </a:p>
        </p:txBody>
      </p:sp>
      <p:sp>
        <p:nvSpPr>
          <p:cNvPr id="361" name="Google Shape;361;p20"/>
          <p:cNvSpPr/>
          <p:nvPr/>
        </p:nvSpPr>
        <p:spPr>
          <a:xfrm>
            <a:off x="467300" y="2215943"/>
            <a:ext cx="8229600"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C2A8"/>
              </a:buClr>
              <a:buSzPts val="2200"/>
              <a:buFont typeface="Calibri"/>
              <a:buNone/>
            </a:pPr>
            <a:r>
              <a:rPr lang="en-US" sz="1200" b="0" i="0" u="none" strike="noStrike" cap="none">
                <a:solidFill>
                  <a:srgbClr val="C7FF96"/>
                </a:solidFill>
                <a:latin typeface="Hanken Grotesk"/>
                <a:ea typeface="Hanken Grotesk"/>
                <a:cs typeface="Hanken Grotesk"/>
                <a:sym typeface="Hanken Grotesk"/>
              </a:rPr>
              <a:t>Just not for the reasons you think.</a:t>
            </a:r>
            <a:endParaRPr sz="1200" b="0" i="0" u="none" strike="noStrike" cap="none">
              <a:solidFill>
                <a:srgbClr val="C7FF96"/>
              </a:solidFill>
              <a:latin typeface="Hanken Grotesk"/>
              <a:ea typeface="Hanken Grotesk"/>
              <a:cs typeface="Hanken Grotesk"/>
              <a:sym typeface="Hanken Grotesk"/>
            </a:endParaRPr>
          </a:p>
        </p:txBody>
      </p:sp>
      <p:pic>
        <p:nvPicPr>
          <p:cNvPr id="362" name="Google Shape;362;p20"/>
          <p:cNvPicPr preferRelativeResize="0"/>
          <p:nvPr/>
        </p:nvPicPr>
        <p:blipFill rotWithShape="1">
          <a:blip r:embed="rId3">
            <a:alphaModFix/>
          </a:blip>
          <a:srcRect/>
          <a:stretch/>
        </p:blipFill>
        <p:spPr>
          <a:xfrm>
            <a:off x="3794450" y="1073900"/>
            <a:ext cx="5223224" cy="391742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1C15"/>
        </a:solidFill>
        <a:effectLst/>
      </p:bgPr>
    </p:bg>
    <p:spTree>
      <p:nvGrpSpPr>
        <p:cNvPr id="1" name=""/>
        <p:cNvGrpSpPr/>
        <p:nvPr/>
      </p:nvGrpSpPr>
      <p:grpSpPr>
        <a:xfrm>
          <a:off x="0" y="0"/>
          <a:ext cx="0" cy="0"/>
          <a:chOff x="0" y="0"/>
          <a:chExt cx="0" cy="0"/>
        </a:xfrm>
      </p:grpSpPr>
      <p:sp>
        <p:nvSpPr>
          <p:cNvPr id="2" name="Shape 0"/>
          <p:cNvSpPr/>
          <p:nvPr/>
        </p:nvSpPr>
        <p:spPr>
          <a:xfrm>
            <a:off x="527622" y="522202"/>
            <a:ext cx="47581" cy="47581"/>
          </a:xfrm>
          <a:prstGeom prst="ellipse">
            <a:avLst/>
          </a:prstGeom>
          <a:solidFill>
            <a:srgbClr val="D8662A"/>
          </a:solidFill>
          <a:ln/>
        </p:spPr>
        <p:txBody>
          <a:bodyPr/>
          <a:lstStyle/>
          <a:p>
            <a:endParaRPr lang="en-AU" sz="450"/>
          </a:p>
        </p:txBody>
      </p:sp>
      <p:sp>
        <p:nvSpPr>
          <p:cNvPr id="3" name="Text 1"/>
          <p:cNvSpPr/>
          <p:nvPr/>
        </p:nvSpPr>
        <p:spPr>
          <a:xfrm>
            <a:off x="651332" y="478190"/>
            <a:ext cx="2791836" cy="154638"/>
          </a:xfrm>
          <a:prstGeom prst="rect">
            <a:avLst/>
          </a:prstGeom>
          <a:noFill/>
          <a:ln/>
        </p:spPr>
        <p:txBody>
          <a:bodyPr wrap="square" lIns="12688" tIns="12688" rIns="12688" bIns="12688" rtlCol="0" anchor="t">
            <a:normAutofit lnSpcReduction="10000"/>
          </a:bodyPr>
          <a:lstStyle/>
          <a:p>
            <a:r>
              <a:rPr lang="en-US" sz="899" spc="126" dirty="0">
                <a:solidFill>
                  <a:srgbClr val="F9F5EB">
                    <a:alpha val="70000"/>
                  </a:srgbClr>
                </a:solidFill>
                <a:latin typeface="Arial" pitchFamily="34" charset="0"/>
                <a:ea typeface="Arial" pitchFamily="34" charset="-122"/>
                <a:cs typeface="Arial" pitchFamily="34" charset="-120"/>
              </a:rPr>
              <a:t>A TASMANIAN TOURISM CASE STUDY</a:t>
            </a:r>
            <a:endParaRPr lang="en-US" sz="899" dirty="0"/>
          </a:p>
        </p:txBody>
      </p:sp>
      <p:sp>
        <p:nvSpPr>
          <p:cNvPr id="4" name="Text 2"/>
          <p:cNvSpPr/>
          <p:nvPr/>
        </p:nvSpPr>
        <p:spPr>
          <a:xfrm>
            <a:off x="527622" y="1429809"/>
            <a:ext cx="7351251" cy="1087818"/>
          </a:xfrm>
          <a:prstGeom prst="rect">
            <a:avLst/>
          </a:prstGeom>
          <a:noFill/>
          <a:ln/>
        </p:spPr>
        <p:txBody>
          <a:bodyPr wrap="square" lIns="12688" tIns="12688" rIns="12688" bIns="12688" rtlCol="0" anchor="t">
            <a:normAutofit/>
          </a:bodyPr>
          <a:lstStyle/>
          <a:p>
            <a:pPr>
              <a:lnSpc>
                <a:spcPct val="91690"/>
              </a:lnSpc>
            </a:pPr>
            <a:r>
              <a:rPr lang="en-US" sz="4047" dirty="0">
                <a:solidFill>
                  <a:srgbClr val="F9F5EB"/>
                </a:solidFill>
                <a:latin typeface="Georgia" pitchFamily="34" charset="0"/>
                <a:ea typeface="Georgia" pitchFamily="34" charset="-122"/>
                <a:cs typeface="Georgia" pitchFamily="34" charset="-120"/>
              </a:rPr>
              <a:t>From Google to ChatGPT</a:t>
            </a:r>
            <a:endParaRPr lang="en-US" sz="4047" dirty="0"/>
          </a:p>
        </p:txBody>
      </p:sp>
      <p:sp>
        <p:nvSpPr>
          <p:cNvPr id="5" name="Text 3"/>
          <p:cNvSpPr/>
          <p:nvPr/>
        </p:nvSpPr>
        <p:spPr>
          <a:xfrm>
            <a:off x="527622" y="2660371"/>
            <a:ext cx="8897632" cy="230768"/>
          </a:xfrm>
          <a:prstGeom prst="rect">
            <a:avLst/>
          </a:prstGeom>
          <a:noFill/>
          <a:ln/>
        </p:spPr>
        <p:txBody>
          <a:bodyPr wrap="square" lIns="12688" tIns="12688" rIns="12688" bIns="12688" rtlCol="0" anchor="t">
            <a:normAutofit lnSpcReduction="10000"/>
          </a:bodyPr>
          <a:lstStyle/>
          <a:p>
            <a:r>
              <a:rPr lang="en-US" sz="1424" dirty="0">
                <a:solidFill>
                  <a:srgbClr val="D8662A"/>
                </a:solidFill>
                <a:latin typeface="Arial" pitchFamily="34" charset="0"/>
                <a:ea typeface="Arial" pitchFamily="34" charset="-122"/>
                <a:cs typeface="Arial" pitchFamily="34" charset="-120"/>
              </a:rPr>
              <a:t>How eGuide Adapted to Every Major Change in Travel Search</a:t>
            </a:r>
            <a:endParaRPr lang="en-US" sz="1424" dirty="0"/>
          </a:p>
        </p:txBody>
      </p:sp>
      <p:sp>
        <p:nvSpPr>
          <p:cNvPr id="6" name="Text 4"/>
          <p:cNvSpPr/>
          <p:nvPr/>
        </p:nvSpPr>
        <p:spPr>
          <a:xfrm>
            <a:off x="527622" y="4543981"/>
            <a:ext cx="2209974" cy="187945"/>
          </a:xfrm>
          <a:prstGeom prst="rect">
            <a:avLst/>
          </a:prstGeom>
          <a:noFill/>
          <a:ln/>
        </p:spPr>
        <p:txBody>
          <a:bodyPr wrap="square" lIns="12688" tIns="12688" rIns="12688" bIns="12688" rtlCol="0" anchor="t">
            <a:normAutofit lnSpcReduction="10000"/>
          </a:bodyPr>
          <a:lstStyle/>
          <a:p>
            <a:r>
              <a:rPr lang="en-US" sz="1124" b="1" dirty="0">
                <a:solidFill>
                  <a:srgbClr val="F9F5EB"/>
                </a:solidFill>
                <a:latin typeface="Arial" pitchFamily="34" charset="0"/>
                <a:ea typeface="Arial" pitchFamily="34" charset="-122"/>
                <a:cs typeface="Arial" pitchFamily="34" charset="-120"/>
              </a:rPr>
              <a:t>David Hearle </a:t>
            </a:r>
            <a:r>
              <a:rPr lang="en-US" sz="1124" dirty="0">
                <a:solidFill>
                  <a:srgbClr val="FAF6EB">
                    <a:alpha val="55000"/>
                  </a:srgbClr>
                </a:solidFill>
                <a:latin typeface="Arial" pitchFamily="34" charset="0"/>
                <a:ea typeface="Arial" pitchFamily="34" charset="-122"/>
                <a:cs typeface="Arial" pitchFamily="34" charset="-120"/>
              </a:rPr>
              <a:t>Founder, eGuide</a:t>
            </a:r>
            <a:endParaRPr lang="en-US" sz="1124" dirty="0"/>
          </a:p>
        </p:txBody>
      </p:sp>
      <p:sp>
        <p:nvSpPr>
          <p:cNvPr id="7" name="Text 5"/>
          <p:cNvSpPr/>
          <p:nvPr/>
        </p:nvSpPr>
        <p:spPr>
          <a:xfrm>
            <a:off x="7445441" y="4422649"/>
            <a:ext cx="1170937" cy="309276"/>
          </a:xfrm>
          <a:prstGeom prst="rect">
            <a:avLst/>
          </a:prstGeom>
          <a:noFill/>
          <a:ln/>
        </p:spPr>
        <p:txBody>
          <a:bodyPr wrap="square" lIns="12688" tIns="12688" rIns="12688" bIns="12688" rtlCol="0" anchor="t">
            <a:normAutofit/>
          </a:bodyPr>
          <a:lstStyle/>
          <a:p>
            <a:pPr algn="r"/>
            <a:r>
              <a:rPr lang="en-US" sz="974" dirty="0">
                <a:solidFill>
                  <a:srgbClr val="FAF6EB">
                    <a:alpha val="55000"/>
                  </a:srgbClr>
                </a:solidFill>
                <a:latin typeface="Arial" pitchFamily="34" charset="0"/>
                <a:ea typeface="Arial" pitchFamily="34" charset="-122"/>
                <a:cs typeface="Arial" pitchFamily="34" charset="-120"/>
              </a:rPr>
              <a:t>24 years operation</a:t>
            </a:r>
            <a:endParaRPr lang="en-US" sz="974" dirty="0"/>
          </a:p>
        </p:txBody>
      </p:sp>
    </p:spTree>
    <p:extLst>
      <p:ext uri="{BB962C8B-B14F-4D97-AF65-F5344CB8AC3E}">
        <p14:creationId xmlns:p14="http://schemas.microsoft.com/office/powerpoint/2010/main" val="9650574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9F5EB"/>
        </a:solidFill>
        <a:effectLst/>
      </p:bgPr>
    </p:bg>
    <p:spTree>
      <p:nvGrpSpPr>
        <p:cNvPr id="1" name=""/>
        <p:cNvGrpSpPr/>
        <p:nvPr/>
      </p:nvGrpSpPr>
      <p:grpSpPr>
        <a:xfrm>
          <a:off x="0" y="0"/>
          <a:ext cx="0" cy="0"/>
          <a:chOff x="0" y="0"/>
          <a:chExt cx="0" cy="0"/>
        </a:xfrm>
      </p:grpSpPr>
      <p:sp>
        <p:nvSpPr>
          <p:cNvPr id="2" name="Text 0"/>
          <p:cNvSpPr/>
          <p:nvPr/>
        </p:nvSpPr>
        <p:spPr>
          <a:xfrm>
            <a:off x="527622" y="478190"/>
            <a:ext cx="820251" cy="154638"/>
          </a:xfrm>
          <a:prstGeom prst="rect">
            <a:avLst/>
          </a:prstGeom>
          <a:noFill/>
          <a:ln/>
        </p:spPr>
        <p:txBody>
          <a:bodyPr wrap="square" lIns="12688" tIns="12688" rIns="12688" bIns="12688" rtlCol="0" anchor="t">
            <a:normAutofit lnSpcReduction="10000"/>
          </a:bodyPr>
          <a:lstStyle/>
          <a:p>
            <a:r>
              <a:rPr lang="en-US" sz="899" spc="90" dirty="0">
                <a:solidFill>
                  <a:srgbClr val="0F1812">
                    <a:alpha val="62000"/>
                  </a:srgbClr>
                </a:solidFill>
                <a:latin typeface="Arial" pitchFamily="34" charset="0"/>
                <a:ea typeface="Arial" pitchFamily="34" charset="-122"/>
                <a:cs typeface="Arial" pitchFamily="34" charset="-120"/>
              </a:rPr>
              <a:t>2002 – 2015</a:t>
            </a:r>
            <a:endParaRPr lang="en-US" sz="899" dirty="0"/>
          </a:p>
        </p:txBody>
      </p:sp>
      <p:sp>
        <p:nvSpPr>
          <p:cNvPr id="3" name="Text 1"/>
          <p:cNvSpPr/>
          <p:nvPr/>
        </p:nvSpPr>
        <p:spPr>
          <a:xfrm>
            <a:off x="527622" y="906418"/>
            <a:ext cx="2822913" cy="342582"/>
          </a:xfrm>
          <a:prstGeom prst="rect">
            <a:avLst/>
          </a:prstGeom>
          <a:noFill/>
          <a:ln/>
        </p:spPr>
        <p:txBody>
          <a:bodyPr wrap="square" lIns="12688" tIns="12688" rIns="12688" bIns="12688" rtlCol="0" anchor="t">
            <a:normAutofit fontScale="92500" lnSpcReduction="20000"/>
          </a:bodyPr>
          <a:lstStyle/>
          <a:p>
            <a:r>
              <a:rPr lang="en-US" sz="2547" dirty="0">
                <a:solidFill>
                  <a:srgbClr val="0F1911"/>
                </a:solidFill>
                <a:latin typeface="Georgia" pitchFamily="34" charset="0"/>
                <a:ea typeface="Georgia" pitchFamily="34" charset="-122"/>
                <a:cs typeface="Georgia" pitchFamily="34" charset="-120"/>
              </a:rPr>
              <a:t>The Google Years</a:t>
            </a:r>
            <a:endParaRPr lang="en-US" sz="2547" dirty="0"/>
          </a:p>
        </p:txBody>
      </p:sp>
      <p:sp>
        <p:nvSpPr>
          <p:cNvPr id="4" name="Text 2"/>
          <p:cNvSpPr/>
          <p:nvPr/>
        </p:nvSpPr>
        <p:spPr>
          <a:xfrm>
            <a:off x="527622" y="1715293"/>
            <a:ext cx="3977764" cy="154638"/>
          </a:xfrm>
          <a:prstGeom prst="rect">
            <a:avLst/>
          </a:prstGeom>
          <a:noFill/>
          <a:ln/>
        </p:spPr>
        <p:txBody>
          <a:bodyPr wrap="square" lIns="12688" tIns="12688" rIns="12688" bIns="12688" rtlCol="0" anchor="t">
            <a:normAutofit lnSpcReduction="10000"/>
          </a:bodyPr>
          <a:lstStyle/>
          <a:p>
            <a:r>
              <a:rPr lang="en-US" sz="899" spc="54" dirty="0">
                <a:solidFill>
                  <a:srgbClr val="0F1812">
                    <a:alpha val="62000"/>
                  </a:srgbClr>
                </a:solidFill>
                <a:latin typeface="Arial" pitchFamily="34" charset="0"/>
                <a:ea typeface="Arial" pitchFamily="34" charset="-122"/>
                <a:cs typeface="Arial" pitchFamily="34" charset="-120"/>
              </a:rPr>
              <a:t>OUR CHALLENGE</a:t>
            </a:r>
            <a:endParaRPr lang="en-US" sz="899" dirty="0"/>
          </a:p>
        </p:txBody>
      </p:sp>
      <p:sp>
        <p:nvSpPr>
          <p:cNvPr id="5" name="Text 3"/>
          <p:cNvSpPr/>
          <p:nvPr/>
        </p:nvSpPr>
        <p:spPr>
          <a:xfrm>
            <a:off x="527622" y="1936546"/>
            <a:ext cx="3977764" cy="266453"/>
          </a:xfrm>
          <a:prstGeom prst="rect">
            <a:avLst/>
          </a:prstGeom>
          <a:noFill/>
          <a:ln/>
        </p:spPr>
        <p:txBody>
          <a:bodyPr wrap="square" lIns="12688" tIns="12688" rIns="12688" bIns="12688" rtlCol="0" anchor="t">
            <a:normAutofit lnSpcReduction="10000"/>
          </a:bodyPr>
          <a:lstStyle/>
          <a:p>
            <a:r>
              <a:rPr lang="en-US" sz="1723" i="1" dirty="0">
                <a:solidFill>
                  <a:srgbClr val="0F1911"/>
                </a:solidFill>
                <a:latin typeface="Georgia" pitchFamily="34" charset="0"/>
                <a:ea typeface="Georgia" pitchFamily="34" charset="-122"/>
                <a:cs typeface="Georgia" pitchFamily="34" charset="-120"/>
              </a:rPr>
              <a:t>How did we get found on Google?</a:t>
            </a:r>
            <a:endParaRPr lang="en-US" sz="1723" dirty="0"/>
          </a:p>
        </p:txBody>
      </p:sp>
      <p:sp>
        <p:nvSpPr>
          <p:cNvPr id="6" name="Text 4"/>
          <p:cNvSpPr/>
          <p:nvPr/>
        </p:nvSpPr>
        <p:spPr>
          <a:xfrm>
            <a:off x="527622" y="2393322"/>
            <a:ext cx="3724634" cy="932586"/>
          </a:xfrm>
          <a:prstGeom prst="rect">
            <a:avLst/>
          </a:prstGeom>
          <a:noFill/>
          <a:ln/>
        </p:spPr>
        <p:txBody>
          <a:bodyPr wrap="square" lIns="12688" tIns="12688" rIns="12688" bIns="12688" rtlCol="0" anchor="t">
            <a:normAutofit lnSpcReduction="10000"/>
          </a:bodyPr>
          <a:lstStyle/>
          <a:p>
            <a:pPr>
              <a:lnSpc>
                <a:spcPct val="129730"/>
              </a:lnSpc>
            </a:pPr>
            <a:r>
              <a:rPr lang="en-US" sz="1199" dirty="0">
                <a:solidFill>
                  <a:srgbClr val="0F1911"/>
                </a:solidFill>
                <a:latin typeface="Arial" pitchFamily="34" charset="0"/>
                <a:ea typeface="Arial" pitchFamily="34" charset="-122"/>
                <a:cs typeface="Arial" pitchFamily="34" charset="-120"/>
              </a:rPr>
              <a:t>eGuide wasn't yet operating tours — we helped travellers find trusted destination information, and earned revenue through Booking.com, Viator and Google Ads.</a:t>
            </a:r>
            <a:endParaRPr lang="en-US" sz="1199" dirty="0"/>
          </a:p>
        </p:txBody>
      </p:sp>
      <p:sp>
        <p:nvSpPr>
          <p:cNvPr id="7" name="Text 5"/>
          <p:cNvSpPr/>
          <p:nvPr/>
        </p:nvSpPr>
        <p:spPr>
          <a:xfrm>
            <a:off x="527622" y="3497200"/>
            <a:ext cx="3724634" cy="432986"/>
          </a:xfrm>
          <a:prstGeom prst="rect">
            <a:avLst/>
          </a:prstGeom>
          <a:noFill/>
          <a:ln/>
        </p:spPr>
        <p:txBody>
          <a:bodyPr wrap="square" lIns="12688" tIns="12688" rIns="12688" bIns="12688" rtlCol="0" anchor="t">
            <a:normAutofit lnSpcReduction="10000"/>
          </a:bodyPr>
          <a:lstStyle/>
          <a:p>
            <a:r>
              <a:rPr lang="en-US" sz="1424" i="1" dirty="0">
                <a:solidFill>
                  <a:srgbClr val="D8662A"/>
                </a:solidFill>
                <a:latin typeface="Georgia" pitchFamily="34" charset="0"/>
                <a:ea typeface="Georgia" pitchFamily="34" charset="-122"/>
                <a:cs typeface="Georgia" pitchFamily="34" charset="-120"/>
              </a:rPr>
              <a:t>The more visitors Google sent us, the more successful we became.</a:t>
            </a:r>
            <a:endParaRPr lang="en-US" sz="1424" dirty="0"/>
          </a:p>
        </p:txBody>
      </p:sp>
      <p:sp>
        <p:nvSpPr>
          <p:cNvPr id="8" name="Shape 6"/>
          <p:cNvSpPr/>
          <p:nvPr/>
        </p:nvSpPr>
        <p:spPr>
          <a:xfrm>
            <a:off x="5666362" y="1715295"/>
            <a:ext cx="2950017" cy="2283884"/>
          </a:xfrm>
          <a:prstGeom prst="roundRect">
            <a:avLst>
              <a:gd name="adj" fmla="val 833"/>
            </a:avLst>
          </a:prstGeom>
          <a:solidFill>
            <a:srgbClr val="093C31"/>
          </a:solidFill>
          <a:ln/>
        </p:spPr>
        <p:txBody>
          <a:bodyPr/>
          <a:lstStyle/>
          <a:p>
            <a:endParaRPr lang="en-AU" sz="450"/>
          </a:p>
        </p:txBody>
      </p:sp>
      <p:sp>
        <p:nvSpPr>
          <p:cNvPr id="9" name="Text 7"/>
          <p:cNvSpPr/>
          <p:nvPr/>
        </p:nvSpPr>
        <p:spPr>
          <a:xfrm>
            <a:off x="5932814" y="1981749"/>
            <a:ext cx="2658821" cy="637584"/>
          </a:xfrm>
          <a:prstGeom prst="rect">
            <a:avLst/>
          </a:prstGeom>
          <a:noFill/>
          <a:ln/>
        </p:spPr>
        <p:txBody>
          <a:bodyPr wrap="square" lIns="12688" tIns="12688" rIns="12688" bIns="12688" rtlCol="0" anchor="t">
            <a:normAutofit lnSpcReduction="10000"/>
          </a:bodyPr>
          <a:lstStyle/>
          <a:p>
            <a:pPr>
              <a:lnSpc>
                <a:spcPct val="88136"/>
              </a:lnSpc>
            </a:pPr>
            <a:r>
              <a:rPr lang="en-US" sz="4871" dirty="0">
                <a:solidFill>
                  <a:srgbClr val="F9F5EB"/>
                </a:solidFill>
                <a:latin typeface="Georgia" pitchFamily="34" charset="0"/>
                <a:ea typeface="Georgia" pitchFamily="34" charset="-122"/>
                <a:cs typeface="Georgia" pitchFamily="34" charset="-120"/>
              </a:rPr>
              <a:t>96</a:t>
            </a:r>
            <a:endParaRPr lang="en-US" sz="4871" dirty="0"/>
          </a:p>
        </p:txBody>
      </p:sp>
      <p:sp>
        <p:nvSpPr>
          <p:cNvPr id="10" name="Text 8"/>
          <p:cNvSpPr/>
          <p:nvPr/>
        </p:nvSpPr>
        <p:spPr>
          <a:xfrm>
            <a:off x="5932814" y="2657396"/>
            <a:ext cx="2658821" cy="197461"/>
          </a:xfrm>
          <a:prstGeom prst="rect">
            <a:avLst/>
          </a:prstGeom>
          <a:noFill/>
          <a:ln/>
        </p:spPr>
        <p:txBody>
          <a:bodyPr wrap="square" lIns="12688" tIns="12688" rIns="12688" bIns="12688" rtlCol="0" anchor="t">
            <a:normAutofit lnSpcReduction="10000"/>
          </a:bodyPr>
          <a:lstStyle/>
          <a:p>
            <a:r>
              <a:rPr lang="en-US" sz="1199" dirty="0">
                <a:solidFill>
                  <a:srgbClr val="FAF6EB">
                    <a:alpha val="75000"/>
                  </a:srgbClr>
                </a:solidFill>
                <a:latin typeface="Arial" pitchFamily="34" charset="0"/>
                <a:ea typeface="Arial" pitchFamily="34" charset="-122"/>
                <a:cs typeface="Arial" pitchFamily="34" charset="-120"/>
              </a:rPr>
              <a:t>destination websites built</a:t>
            </a:r>
            <a:endParaRPr lang="en-US" sz="1199" dirty="0"/>
          </a:p>
        </p:txBody>
      </p:sp>
      <p:sp>
        <p:nvSpPr>
          <p:cNvPr id="11" name="Text 9"/>
          <p:cNvSpPr/>
          <p:nvPr/>
        </p:nvSpPr>
        <p:spPr>
          <a:xfrm>
            <a:off x="5932815" y="3361593"/>
            <a:ext cx="2489624" cy="390164"/>
          </a:xfrm>
          <a:prstGeom prst="rect">
            <a:avLst/>
          </a:prstGeom>
          <a:noFill/>
          <a:ln/>
        </p:spPr>
        <p:txBody>
          <a:bodyPr wrap="square" lIns="12688" tIns="12688" rIns="12688" bIns="12688" rtlCol="0" anchor="t">
            <a:normAutofit lnSpcReduction="10000"/>
          </a:bodyPr>
          <a:lstStyle/>
          <a:p>
            <a:pPr>
              <a:lnSpc>
                <a:spcPct val="130000"/>
              </a:lnSpc>
            </a:pPr>
            <a:r>
              <a:rPr lang="en-US" sz="974" dirty="0">
                <a:solidFill>
                  <a:srgbClr val="F8F5EB">
                    <a:alpha val="60000"/>
                  </a:srgbClr>
                </a:solidFill>
                <a:latin typeface="Arial" pitchFamily="34" charset="0"/>
                <a:ea typeface="Arial" pitchFamily="34" charset="-122"/>
                <a:cs typeface="Arial" pitchFamily="34" charset="-120"/>
              </a:rPr>
              <a:t>Destination guides · accommodation information · travel advice</a:t>
            </a:r>
            <a:endParaRPr lang="en-US" sz="974" dirty="0"/>
          </a:p>
        </p:txBody>
      </p:sp>
    </p:spTree>
    <p:extLst>
      <p:ext uri="{BB962C8B-B14F-4D97-AF65-F5344CB8AC3E}">
        <p14:creationId xmlns:p14="http://schemas.microsoft.com/office/powerpoint/2010/main" val="30050718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9F5EB"/>
        </a:solidFill>
        <a:effectLst/>
      </p:bgPr>
    </p:bg>
    <p:spTree>
      <p:nvGrpSpPr>
        <p:cNvPr id="1" name=""/>
        <p:cNvGrpSpPr/>
        <p:nvPr/>
      </p:nvGrpSpPr>
      <p:grpSpPr>
        <a:xfrm>
          <a:off x="0" y="0"/>
          <a:ext cx="0" cy="0"/>
          <a:chOff x="0" y="0"/>
          <a:chExt cx="0" cy="0"/>
        </a:xfrm>
      </p:grpSpPr>
      <p:sp>
        <p:nvSpPr>
          <p:cNvPr id="2" name="Text 0"/>
          <p:cNvSpPr/>
          <p:nvPr/>
        </p:nvSpPr>
        <p:spPr>
          <a:xfrm>
            <a:off x="527622" y="478190"/>
            <a:ext cx="820251" cy="154638"/>
          </a:xfrm>
          <a:prstGeom prst="rect">
            <a:avLst/>
          </a:prstGeom>
          <a:noFill/>
          <a:ln/>
        </p:spPr>
        <p:txBody>
          <a:bodyPr wrap="square" lIns="12688" tIns="12688" rIns="12688" bIns="12688" rtlCol="0" anchor="t">
            <a:normAutofit lnSpcReduction="10000"/>
          </a:bodyPr>
          <a:lstStyle/>
          <a:p>
            <a:r>
              <a:rPr lang="en-US" sz="899" spc="90" dirty="0">
                <a:solidFill>
                  <a:srgbClr val="0F1812">
                    <a:alpha val="62000"/>
                  </a:srgbClr>
                </a:solidFill>
                <a:latin typeface="Arial" pitchFamily="34" charset="0"/>
                <a:ea typeface="Arial" pitchFamily="34" charset="-122"/>
                <a:cs typeface="Arial" pitchFamily="34" charset="-120"/>
              </a:rPr>
              <a:t>2002 – 2015</a:t>
            </a:r>
            <a:endParaRPr lang="en-US" sz="899" dirty="0"/>
          </a:p>
        </p:txBody>
      </p:sp>
      <p:sp>
        <p:nvSpPr>
          <p:cNvPr id="3" name="Text 1"/>
          <p:cNvSpPr/>
          <p:nvPr/>
        </p:nvSpPr>
        <p:spPr>
          <a:xfrm>
            <a:off x="527624" y="906418"/>
            <a:ext cx="3926121" cy="342582"/>
          </a:xfrm>
          <a:prstGeom prst="rect">
            <a:avLst/>
          </a:prstGeom>
          <a:noFill/>
          <a:ln/>
        </p:spPr>
        <p:txBody>
          <a:bodyPr wrap="square" lIns="12688" tIns="12688" rIns="12688" bIns="12688" rtlCol="0" anchor="t">
            <a:normAutofit fontScale="92500" lnSpcReduction="20000"/>
          </a:bodyPr>
          <a:lstStyle/>
          <a:p>
            <a:r>
              <a:rPr lang="en-US" sz="2547" dirty="0">
                <a:solidFill>
                  <a:srgbClr val="0F1911"/>
                </a:solidFill>
                <a:latin typeface="Georgia" pitchFamily="34" charset="0"/>
                <a:ea typeface="Georgia" pitchFamily="34" charset="-122"/>
                <a:cs typeface="Georgia" pitchFamily="34" charset="-120"/>
              </a:rPr>
              <a:t>How We Won on Google</a:t>
            </a:r>
            <a:endParaRPr lang="en-US" sz="2547" dirty="0"/>
          </a:p>
        </p:txBody>
      </p:sp>
      <p:sp>
        <p:nvSpPr>
          <p:cNvPr id="4" name="Text 2"/>
          <p:cNvSpPr/>
          <p:nvPr/>
        </p:nvSpPr>
        <p:spPr>
          <a:xfrm>
            <a:off x="527624" y="1715293"/>
            <a:ext cx="4082443" cy="154638"/>
          </a:xfrm>
          <a:prstGeom prst="rect">
            <a:avLst/>
          </a:prstGeom>
          <a:noFill/>
          <a:ln/>
        </p:spPr>
        <p:txBody>
          <a:bodyPr wrap="square" lIns="12688" tIns="12688" rIns="12688" bIns="12688" rtlCol="0" anchor="t">
            <a:normAutofit lnSpcReduction="10000"/>
          </a:bodyPr>
          <a:lstStyle/>
          <a:p>
            <a:r>
              <a:rPr lang="en-US" sz="899" spc="54" dirty="0">
                <a:solidFill>
                  <a:srgbClr val="0F1812">
                    <a:alpha val="62000"/>
                  </a:srgbClr>
                </a:solidFill>
                <a:latin typeface="Arial" pitchFamily="34" charset="0"/>
                <a:ea typeface="Arial" pitchFamily="34" charset="-122"/>
                <a:cs typeface="Arial" pitchFamily="34" charset="-120"/>
              </a:rPr>
              <a:t>GOOGLE REWARDED</a:t>
            </a:r>
            <a:endParaRPr lang="en-US" sz="899" dirty="0"/>
          </a:p>
        </p:txBody>
      </p:sp>
      <p:sp>
        <p:nvSpPr>
          <p:cNvPr id="5" name="Shape 3"/>
          <p:cNvSpPr/>
          <p:nvPr/>
        </p:nvSpPr>
        <p:spPr>
          <a:xfrm>
            <a:off x="527624" y="1965095"/>
            <a:ext cx="1337098" cy="278349"/>
          </a:xfrm>
          <a:prstGeom prst="roundRect">
            <a:avLst>
              <a:gd name="adj" fmla="val 50000"/>
            </a:avLst>
          </a:prstGeom>
          <a:solidFill>
            <a:srgbClr val="D5632A">
              <a:alpha val="14000"/>
            </a:srgbClr>
          </a:solidFill>
          <a:ln/>
        </p:spPr>
        <p:txBody>
          <a:bodyPr/>
          <a:lstStyle/>
          <a:p>
            <a:endParaRPr lang="en-AU" sz="450"/>
          </a:p>
        </p:txBody>
      </p:sp>
      <p:sp>
        <p:nvSpPr>
          <p:cNvPr id="6" name="Text 4"/>
          <p:cNvSpPr/>
          <p:nvPr/>
        </p:nvSpPr>
        <p:spPr>
          <a:xfrm>
            <a:off x="641818" y="2031708"/>
            <a:ext cx="1148822" cy="164154"/>
          </a:xfrm>
          <a:prstGeom prst="rect">
            <a:avLst/>
          </a:prstGeom>
          <a:noFill/>
          <a:ln/>
        </p:spPr>
        <p:txBody>
          <a:bodyPr wrap="square" lIns="12688" tIns="12688" rIns="12688" bIns="12688" rtlCol="0" anchor="t">
            <a:normAutofit lnSpcReduction="10000"/>
          </a:bodyPr>
          <a:lstStyle/>
          <a:p>
            <a:r>
              <a:rPr lang="en-US" sz="974" dirty="0">
                <a:solidFill>
                  <a:srgbClr val="0F1911"/>
                </a:solidFill>
                <a:latin typeface="Arial" pitchFamily="34" charset="0"/>
                <a:ea typeface="Arial" pitchFamily="34" charset="-122"/>
                <a:cs typeface="Arial" pitchFamily="34" charset="-120"/>
              </a:rPr>
              <a:t>Specialist websites</a:t>
            </a:r>
            <a:endParaRPr lang="en-US" sz="974" dirty="0"/>
          </a:p>
        </p:txBody>
      </p:sp>
      <p:sp>
        <p:nvSpPr>
          <p:cNvPr id="7" name="Shape 5"/>
          <p:cNvSpPr/>
          <p:nvPr/>
        </p:nvSpPr>
        <p:spPr>
          <a:xfrm>
            <a:off x="1940849" y="1965095"/>
            <a:ext cx="1149823" cy="278349"/>
          </a:xfrm>
          <a:prstGeom prst="roundRect">
            <a:avLst>
              <a:gd name="adj" fmla="val 50000"/>
            </a:avLst>
          </a:prstGeom>
          <a:solidFill>
            <a:srgbClr val="D5632A">
              <a:alpha val="14000"/>
            </a:srgbClr>
          </a:solidFill>
          <a:ln/>
        </p:spPr>
        <p:txBody>
          <a:bodyPr/>
          <a:lstStyle/>
          <a:p>
            <a:endParaRPr lang="en-AU" sz="450"/>
          </a:p>
        </p:txBody>
      </p:sp>
      <p:sp>
        <p:nvSpPr>
          <p:cNvPr id="8" name="Text 6"/>
          <p:cNvSpPr/>
          <p:nvPr/>
        </p:nvSpPr>
        <p:spPr>
          <a:xfrm>
            <a:off x="2055045" y="2031708"/>
            <a:ext cx="959499" cy="164154"/>
          </a:xfrm>
          <a:prstGeom prst="rect">
            <a:avLst/>
          </a:prstGeom>
          <a:noFill/>
          <a:ln/>
        </p:spPr>
        <p:txBody>
          <a:bodyPr wrap="square" lIns="12688" tIns="12688" rIns="12688" bIns="12688" rtlCol="0" anchor="t">
            <a:normAutofit lnSpcReduction="10000"/>
          </a:bodyPr>
          <a:lstStyle/>
          <a:p>
            <a:r>
              <a:rPr lang="en-US" sz="974" dirty="0">
                <a:solidFill>
                  <a:srgbClr val="0F1911"/>
                </a:solidFill>
                <a:latin typeface="Arial" pitchFamily="34" charset="0"/>
                <a:ea typeface="Arial" pitchFamily="34" charset="-122"/>
                <a:cs typeface="Arial" pitchFamily="34" charset="-120"/>
              </a:rPr>
              <a:t>Original content</a:t>
            </a:r>
            <a:endParaRPr lang="en-US" sz="974" dirty="0"/>
          </a:p>
        </p:txBody>
      </p:sp>
      <p:sp>
        <p:nvSpPr>
          <p:cNvPr id="9" name="Shape 7"/>
          <p:cNvSpPr/>
          <p:nvPr/>
        </p:nvSpPr>
        <p:spPr>
          <a:xfrm>
            <a:off x="3166802" y="1965095"/>
            <a:ext cx="902513" cy="278349"/>
          </a:xfrm>
          <a:prstGeom prst="roundRect">
            <a:avLst>
              <a:gd name="adj" fmla="val 50000"/>
            </a:avLst>
          </a:prstGeom>
          <a:solidFill>
            <a:srgbClr val="D5632A">
              <a:alpha val="14000"/>
            </a:srgbClr>
          </a:solidFill>
          <a:ln/>
        </p:spPr>
        <p:txBody>
          <a:bodyPr/>
          <a:lstStyle/>
          <a:p>
            <a:endParaRPr lang="en-AU" sz="450"/>
          </a:p>
        </p:txBody>
      </p:sp>
      <p:sp>
        <p:nvSpPr>
          <p:cNvPr id="10" name="Text 8"/>
          <p:cNvSpPr/>
          <p:nvPr/>
        </p:nvSpPr>
        <p:spPr>
          <a:xfrm>
            <a:off x="3280998" y="2031708"/>
            <a:ext cx="712189" cy="164154"/>
          </a:xfrm>
          <a:prstGeom prst="rect">
            <a:avLst/>
          </a:prstGeom>
          <a:noFill/>
          <a:ln/>
        </p:spPr>
        <p:txBody>
          <a:bodyPr wrap="square" lIns="12688" tIns="12688" rIns="12688" bIns="12688" rtlCol="0" anchor="t">
            <a:normAutofit lnSpcReduction="10000"/>
          </a:bodyPr>
          <a:lstStyle/>
          <a:p>
            <a:r>
              <a:rPr lang="en-US" sz="974" dirty="0">
                <a:solidFill>
                  <a:srgbClr val="0F1911"/>
                </a:solidFill>
                <a:latin typeface="Arial" pitchFamily="34" charset="0"/>
                <a:ea typeface="Arial" pitchFamily="34" charset="-122"/>
                <a:cs typeface="Arial" pitchFamily="34" charset="-120"/>
              </a:rPr>
              <a:t>Strong SEO</a:t>
            </a:r>
            <a:endParaRPr lang="en-US" sz="974" dirty="0"/>
          </a:p>
        </p:txBody>
      </p:sp>
      <p:sp>
        <p:nvSpPr>
          <p:cNvPr id="11" name="Shape 9"/>
          <p:cNvSpPr/>
          <p:nvPr/>
        </p:nvSpPr>
        <p:spPr>
          <a:xfrm>
            <a:off x="527622" y="2319572"/>
            <a:ext cx="1093061" cy="278349"/>
          </a:xfrm>
          <a:prstGeom prst="roundRect">
            <a:avLst>
              <a:gd name="adj" fmla="val 50000"/>
            </a:avLst>
          </a:prstGeom>
          <a:solidFill>
            <a:srgbClr val="D5632A">
              <a:alpha val="14000"/>
            </a:srgbClr>
          </a:solidFill>
          <a:ln/>
        </p:spPr>
        <p:txBody>
          <a:bodyPr/>
          <a:lstStyle/>
          <a:p>
            <a:endParaRPr lang="en-AU" sz="450"/>
          </a:p>
        </p:txBody>
      </p:sp>
      <p:sp>
        <p:nvSpPr>
          <p:cNvPr id="12" name="Text 10"/>
          <p:cNvSpPr/>
          <p:nvPr/>
        </p:nvSpPr>
        <p:spPr>
          <a:xfrm>
            <a:off x="641818" y="2386186"/>
            <a:ext cx="902736" cy="164154"/>
          </a:xfrm>
          <a:prstGeom prst="rect">
            <a:avLst/>
          </a:prstGeom>
          <a:noFill/>
          <a:ln/>
        </p:spPr>
        <p:txBody>
          <a:bodyPr wrap="square" lIns="12688" tIns="12688" rIns="12688" bIns="12688" rtlCol="0" anchor="t">
            <a:normAutofit lnSpcReduction="10000"/>
          </a:bodyPr>
          <a:lstStyle/>
          <a:p>
            <a:r>
              <a:rPr lang="en-US" sz="974" dirty="0">
                <a:solidFill>
                  <a:srgbClr val="0F1911"/>
                </a:solidFill>
                <a:latin typeface="Arial" pitchFamily="34" charset="0"/>
                <a:ea typeface="Arial" pitchFamily="34" charset="-122"/>
                <a:cs typeface="Arial" pitchFamily="34" charset="-120"/>
              </a:rPr>
              <a:t>Internal linking</a:t>
            </a:r>
            <a:endParaRPr lang="en-US" sz="974" dirty="0"/>
          </a:p>
        </p:txBody>
      </p:sp>
      <p:sp>
        <p:nvSpPr>
          <p:cNvPr id="13" name="Shape 11"/>
          <p:cNvSpPr/>
          <p:nvPr/>
        </p:nvSpPr>
        <p:spPr>
          <a:xfrm>
            <a:off x="1696813" y="2319572"/>
            <a:ext cx="1013176" cy="278349"/>
          </a:xfrm>
          <a:prstGeom prst="roundRect">
            <a:avLst>
              <a:gd name="adj" fmla="val 50000"/>
            </a:avLst>
          </a:prstGeom>
          <a:solidFill>
            <a:srgbClr val="D5632A">
              <a:alpha val="14000"/>
            </a:srgbClr>
          </a:solidFill>
          <a:ln/>
        </p:spPr>
        <p:txBody>
          <a:bodyPr/>
          <a:lstStyle/>
          <a:p>
            <a:endParaRPr lang="en-AU" sz="450"/>
          </a:p>
        </p:txBody>
      </p:sp>
      <p:sp>
        <p:nvSpPr>
          <p:cNvPr id="14" name="Text 12"/>
          <p:cNvSpPr/>
          <p:nvPr/>
        </p:nvSpPr>
        <p:spPr>
          <a:xfrm>
            <a:off x="1811008" y="2386186"/>
            <a:ext cx="822853" cy="164154"/>
          </a:xfrm>
          <a:prstGeom prst="rect">
            <a:avLst/>
          </a:prstGeom>
          <a:noFill/>
          <a:ln/>
        </p:spPr>
        <p:txBody>
          <a:bodyPr wrap="square" lIns="12688" tIns="12688" rIns="12688" bIns="12688" rtlCol="0" anchor="t">
            <a:normAutofit lnSpcReduction="10000"/>
          </a:bodyPr>
          <a:lstStyle/>
          <a:p>
            <a:r>
              <a:rPr lang="en-US" sz="974" dirty="0">
                <a:solidFill>
                  <a:srgbClr val="0F1911"/>
                </a:solidFill>
                <a:latin typeface="Arial" pitchFamily="34" charset="0"/>
                <a:ea typeface="Arial" pitchFamily="34" charset="-122"/>
                <a:cs typeface="Arial" pitchFamily="34" charset="-120"/>
              </a:rPr>
              <a:t>External links</a:t>
            </a:r>
            <a:endParaRPr lang="en-US" sz="974" dirty="0"/>
          </a:p>
        </p:txBody>
      </p:sp>
      <p:sp>
        <p:nvSpPr>
          <p:cNvPr id="15" name="Shape 13"/>
          <p:cNvSpPr/>
          <p:nvPr/>
        </p:nvSpPr>
        <p:spPr>
          <a:xfrm>
            <a:off x="2786117" y="2319572"/>
            <a:ext cx="1175769" cy="278349"/>
          </a:xfrm>
          <a:prstGeom prst="roundRect">
            <a:avLst>
              <a:gd name="adj" fmla="val 50000"/>
            </a:avLst>
          </a:prstGeom>
          <a:solidFill>
            <a:srgbClr val="D5632A">
              <a:alpha val="14000"/>
            </a:srgbClr>
          </a:solidFill>
          <a:ln/>
        </p:spPr>
        <p:txBody>
          <a:bodyPr/>
          <a:lstStyle/>
          <a:p>
            <a:endParaRPr lang="en-AU" sz="450"/>
          </a:p>
        </p:txBody>
      </p:sp>
      <p:sp>
        <p:nvSpPr>
          <p:cNvPr id="16" name="Text 14"/>
          <p:cNvSpPr/>
          <p:nvPr/>
        </p:nvSpPr>
        <p:spPr>
          <a:xfrm>
            <a:off x="2900311" y="2386186"/>
            <a:ext cx="985446" cy="164154"/>
          </a:xfrm>
          <a:prstGeom prst="rect">
            <a:avLst/>
          </a:prstGeom>
          <a:noFill/>
          <a:ln/>
        </p:spPr>
        <p:txBody>
          <a:bodyPr wrap="square" lIns="12688" tIns="12688" rIns="12688" bIns="12688" rtlCol="0" anchor="t">
            <a:normAutofit lnSpcReduction="10000"/>
          </a:bodyPr>
          <a:lstStyle/>
          <a:p>
            <a:r>
              <a:rPr lang="en-US" sz="974" dirty="0">
                <a:solidFill>
                  <a:srgbClr val="0F1911"/>
                </a:solidFill>
                <a:latin typeface="Arial" pitchFamily="34" charset="0"/>
                <a:ea typeface="Arial" pitchFamily="34" charset="-122"/>
                <a:cs typeface="Arial" pitchFamily="34" charset="-120"/>
              </a:rPr>
              <a:t>Regular updates</a:t>
            </a:r>
            <a:endParaRPr lang="en-US" sz="974" dirty="0"/>
          </a:p>
        </p:txBody>
      </p:sp>
      <p:sp>
        <p:nvSpPr>
          <p:cNvPr id="17" name="Text 15"/>
          <p:cNvSpPr/>
          <p:nvPr/>
        </p:nvSpPr>
        <p:spPr>
          <a:xfrm>
            <a:off x="527624" y="2864374"/>
            <a:ext cx="3822651" cy="525249"/>
          </a:xfrm>
          <a:prstGeom prst="rect">
            <a:avLst/>
          </a:prstGeom>
          <a:noFill/>
          <a:ln/>
        </p:spPr>
        <p:txBody>
          <a:bodyPr wrap="square" lIns="12688" tIns="12688" rIns="12688" bIns="12688" rtlCol="0" anchor="t">
            <a:normAutofit lnSpcReduction="10000"/>
          </a:bodyPr>
          <a:lstStyle/>
          <a:p>
            <a:pPr>
              <a:lnSpc>
                <a:spcPct val="122299"/>
              </a:lnSpc>
            </a:pPr>
            <a:r>
              <a:rPr lang="en-US" sz="1424" i="1" dirty="0">
                <a:solidFill>
                  <a:srgbClr val="0F1911"/>
                </a:solidFill>
                <a:latin typeface="Georgia" pitchFamily="34" charset="0"/>
                <a:ea typeface="Georgia" pitchFamily="34" charset="-122"/>
                <a:cs typeface="Georgia" pitchFamily="34" charset="-120"/>
              </a:rPr>
              <a:t>Our goal was simple: when someone searched, we wanted our website to be the answer.</a:t>
            </a:r>
            <a:endParaRPr lang="en-US" sz="1424" dirty="0"/>
          </a:p>
        </p:txBody>
      </p:sp>
      <p:sp>
        <p:nvSpPr>
          <p:cNvPr id="18" name="Shape 16"/>
          <p:cNvSpPr/>
          <p:nvPr/>
        </p:nvSpPr>
        <p:spPr>
          <a:xfrm>
            <a:off x="5856686" y="1715295"/>
            <a:ext cx="2759693" cy="1746220"/>
          </a:xfrm>
          <a:prstGeom prst="roundRect">
            <a:avLst>
              <a:gd name="adj" fmla="val 1090"/>
            </a:avLst>
          </a:prstGeom>
          <a:solidFill>
            <a:srgbClr val="F9F5EB"/>
          </a:solidFill>
          <a:ln w="9525">
            <a:solidFill>
              <a:srgbClr val="101910">
                <a:alpha val="12000"/>
              </a:srgbClr>
            </a:solidFill>
            <a:prstDash val="solid"/>
          </a:ln>
          <a:effectLst>
            <a:outerShdw blurRad="457200" dist="228600" dir="5400000" algn="bl" rotWithShape="0">
              <a:srgbClr val="000000">
                <a:alpha val="30000"/>
              </a:srgbClr>
            </a:outerShdw>
          </a:effectLst>
        </p:spPr>
        <p:txBody>
          <a:bodyPr/>
          <a:lstStyle/>
          <a:p>
            <a:endParaRPr lang="en-AU" sz="450"/>
          </a:p>
        </p:txBody>
      </p:sp>
      <p:sp>
        <p:nvSpPr>
          <p:cNvPr id="19" name="Shape 17"/>
          <p:cNvSpPr/>
          <p:nvPr/>
        </p:nvSpPr>
        <p:spPr>
          <a:xfrm>
            <a:off x="5861443" y="1720052"/>
            <a:ext cx="2750177" cy="330688"/>
          </a:xfrm>
          <a:prstGeom prst="rect">
            <a:avLst/>
          </a:prstGeom>
          <a:solidFill>
            <a:srgbClr val="F5F1E9"/>
          </a:solidFill>
          <a:ln/>
        </p:spPr>
        <p:txBody>
          <a:bodyPr/>
          <a:lstStyle/>
          <a:p>
            <a:endParaRPr lang="en-AU" sz="450"/>
          </a:p>
        </p:txBody>
      </p:sp>
      <p:sp>
        <p:nvSpPr>
          <p:cNvPr id="20" name="Shape 18"/>
          <p:cNvSpPr/>
          <p:nvPr/>
        </p:nvSpPr>
        <p:spPr>
          <a:xfrm>
            <a:off x="5861443" y="2045980"/>
            <a:ext cx="2750177" cy="4759"/>
          </a:xfrm>
          <a:prstGeom prst="rect">
            <a:avLst/>
          </a:prstGeom>
          <a:solidFill>
            <a:srgbClr val="101910">
              <a:alpha val="12000"/>
            </a:srgbClr>
          </a:solidFill>
          <a:ln/>
        </p:spPr>
        <p:txBody>
          <a:bodyPr/>
          <a:lstStyle/>
          <a:p>
            <a:endParaRPr lang="en-AU" sz="450"/>
          </a:p>
        </p:txBody>
      </p:sp>
      <p:sp>
        <p:nvSpPr>
          <p:cNvPr id="21" name="Shape 19"/>
          <p:cNvSpPr/>
          <p:nvPr/>
        </p:nvSpPr>
        <p:spPr>
          <a:xfrm>
            <a:off x="5994669" y="1849710"/>
            <a:ext cx="66613" cy="66613"/>
          </a:xfrm>
          <a:prstGeom prst="ellipse">
            <a:avLst/>
          </a:prstGeom>
          <a:ln w="19050">
            <a:solidFill>
              <a:srgbClr val="0F1812">
                <a:alpha val="62000"/>
              </a:srgbClr>
            </a:solidFill>
            <a:prstDash val="solid"/>
          </a:ln>
        </p:spPr>
        <p:txBody>
          <a:bodyPr/>
          <a:lstStyle/>
          <a:p>
            <a:endParaRPr lang="en-AU" sz="450"/>
          </a:p>
        </p:txBody>
      </p:sp>
      <p:sp>
        <p:nvSpPr>
          <p:cNvPr id="22" name="Text 20"/>
          <p:cNvSpPr/>
          <p:nvPr/>
        </p:nvSpPr>
        <p:spPr>
          <a:xfrm>
            <a:off x="6127896" y="1815214"/>
            <a:ext cx="1328716" cy="154638"/>
          </a:xfrm>
          <a:prstGeom prst="rect">
            <a:avLst/>
          </a:prstGeom>
          <a:noFill/>
          <a:ln/>
        </p:spPr>
        <p:txBody>
          <a:bodyPr wrap="square" lIns="12688" tIns="12688" rIns="12688" bIns="12688" rtlCol="0" anchor="t">
            <a:normAutofit lnSpcReduction="10000"/>
          </a:bodyPr>
          <a:lstStyle/>
          <a:p>
            <a:r>
              <a:rPr lang="en-US" sz="899" dirty="0">
                <a:solidFill>
                  <a:srgbClr val="0F1911"/>
                </a:solidFill>
                <a:latin typeface="Arial" pitchFamily="34" charset="0"/>
                <a:ea typeface="Arial" pitchFamily="34" charset="-122"/>
                <a:cs typeface="Arial" pitchFamily="34" charset="-120"/>
              </a:rPr>
              <a:t>Key Words came up</a:t>
            </a:r>
            <a:endParaRPr lang="en-US" sz="899" dirty="0"/>
          </a:p>
        </p:txBody>
      </p:sp>
      <p:sp>
        <p:nvSpPr>
          <p:cNvPr id="23" name="Text 21"/>
          <p:cNvSpPr/>
          <p:nvPr/>
        </p:nvSpPr>
        <p:spPr>
          <a:xfrm>
            <a:off x="5994671" y="2183966"/>
            <a:ext cx="2732096" cy="154638"/>
          </a:xfrm>
          <a:prstGeom prst="rect">
            <a:avLst/>
          </a:prstGeom>
          <a:noFill/>
          <a:ln/>
        </p:spPr>
        <p:txBody>
          <a:bodyPr wrap="square" lIns="12688" tIns="12688" rIns="12688" bIns="12688" rtlCol="0" anchor="t">
            <a:normAutofit lnSpcReduction="10000"/>
          </a:bodyPr>
          <a:lstStyle/>
          <a:p>
            <a:r>
              <a:rPr lang="en-US" sz="899" b="1" dirty="0">
                <a:solidFill>
                  <a:srgbClr val="D8662A"/>
                </a:solidFill>
                <a:latin typeface="Arial" pitchFamily="34" charset="0"/>
                <a:ea typeface="Arial" pitchFamily="34" charset="-122"/>
                <a:cs typeface="Arial" pitchFamily="34" charset="-120"/>
              </a:rPr>
              <a:t>NoosaEguide.com</a:t>
            </a:r>
            <a:endParaRPr lang="en-US" sz="899" b="1" dirty="0"/>
          </a:p>
        </p:txBody>
      </p:sp>
      <p:sp>
        <p:nvSpPr>
          <p:cNvPr id="24" name="Text 22"/>
          <p:cNvSpPr/>
          <p:nvPr/>
        </p:nvSpPr>
        <p:spPr>
          <a:xfrm>
            <a:off x="5994671" y="2319572"/>
            <a:ext cx="2732096" cy="161775"/>
          </a:xfrm>
          <a:prstGeom prst="rect">
            <a:avLst/>
          </a:prstGeom>
          <a:noFill/>
          <a:ln/>
        </p:spPr>
        <p:txBody>
          <a:bodyPr wrap="square" lIns="12688" tIns="12688" rIns="12688" bIns="12688" rtlCol="0" anchor="t">
            <a:normAutofit lnSpcReduction="10000"/>
          </a:bodyPr>
          <a:lstStyle/>
          <a:p>
            <a:r>
              <a:rPr lang="en-US" sz="974" b="1" dirty="0">
                <a:solidFill>
                  <a:srgbClr val="0F1911"/>
                </a:solidFill>
                <a:latin typeface="Arial" pitchFamily="34" charset="0"/>
                <a:ea typeface="Arial" pitchFamily="34" charset="-122"/>
                <a:cs typeface="Arial" pitchFamily="34" charset="-120"/>
              </a:rPr>
              <a:t>Noosa Accommodation</a:t>
            </a:r>
            <a:endParaRPr lang="en-US" sz="974" dirty="0"/>
          </a:p>
        </p:txBody>
      </p:sp>
      <p:sp>
        <p:nvSpPr>
          <p:cNvPr id="25" name="Shape 23"/>
          <p:cNvSpPr/>
          <p:nvPr/>
        </p:nvSpPr>
        <p:spPr>
          <a:xfrm>
            <a:off x="5994670" y="2566991"/>
            <a:ext cx="2483723" cy="4759"/>
          </a:xfrm>
          <a:prstGeom prst="rect">
            <a:avLst/>
          </a:prstGeom>
          <a:solidFill>
            <a:srgbClr val="101910">
              <a:alpha val="12000"/>
            </a:srgbClr>
          </a:solidFill>
          <a:ln/>
        </p:spPr>
        <p:txBody>
          <a:bodyPr/>
          <a:lstStyle/>
          <a:p>
            <a:endParaRPr lang="en-AU" sz="450"/>
          </a:p>
        </p:txBody>
      </p:sp>
      <p:sp>
        <p:nvSpPr>
          <p:cNvPr id="26" name="Text 24"/>
          <p:cNvSpPr/>
          <p:nvPr/>
        </p:nvSpPr>
        <p:spPr>
          <a:xfrm>
            <a:off x="5994671" y="2676429"/>
            <a:ext cx="2732096" cy="154638"/>
          </a:xfrm>
          <a:prstGeom prst="rect">
            <a:avLst/>
          </a:prstGeom>
          <a:noFill/>
          <a:ln/>
        </p:spPr>
        <p:txBody>
          <a:bodyPr wrap="square" lIns="12688" tIns="12688" rIns="12688" bIns="12688" rtlCol="0" anchor="t">
            <a:normAutofit lnSpcReduction="10000"/>
          </a:bodyPr>
          <a:lstStyle/>
          <a:p>
            <a:r>
              <a:rPr lang="en-US" sz="899" b="1" dirty="0">
                <a:solidFill>
                  <a:srgbClr val="FF0000"/>
                </a:solidFill>
                <a:latin typeface="Arial" pitchFamily="34" charset="0"/>
                <a:ea typeface="Arial" pitchFamily="34" charset="-122"/>
                <a:cs typeface="Arial" pitchFamily="34" charset="-120"/>
              </a:rPr>
              <a:t>SydneyEguide.com</a:t>
            </a:r>
            <a:endParaRPr lang="en-US" sz="899" b="1" dirty="0">
              <a:solidFill>
                <a:srgbClr val="FF0000"/>
              </a:solidFill>
            </a:endParaRPr>
          </a:p>
        </p:txBody>
      </p:sp>
      <p:sp>
        <p:nvSpPr>
          <p:cNvPr id="27" name="Text 25"/>
          <p:cNvSpPr/>
          <p:nvPr/>
        </p:nvSpPr>
        <p:spPr>
          <a:xfrm>
            <a:off x="5994671" y="2812034"/>
            <a:ext cx="2732096" cy="154638"/>
          </a:xfrm>
          <a:prstGeom prst="rect">
            <a:avLst/>
          </a:prstGeom>
          <a:noFill/>
          <a:ln/>
        </p:spPr>
        <p:txBody>
          <a:bodyPr wrap="square" lIns="12688" tIns="12688" rIns="12688" bIns="12688" rtlCol="0" anchor="t">
            <a:normAutofit lnSpcReduction="10000"/>
          </a:bodyPr>
          <a:lstStyle/>
          <a:p>
            <a:r>
              <a:rPr lang="en-US" sz="899" b="1" dirty="0">
                <a:solidFill>
                  <a:srgbClr val="FF0000"/>
                </a:solidFill>
                <a:latin typeface="Arial" pitchFamily="34" charset="0"/>
                <a:ea typeface="Arial" pitchFamily="34" charset="-122"/>
                <a:cs typeface="Arial" pitchFamily="34" charset="-120"/>
              </a:rPr>
              <a:t>Sydney Tours</a:t>
            </a:r>
            <a:endParaRPr lang="en-US" sz="899" b="1" dirty="0">
              <a:solidFill>
                <a:srgbClr val="FF0000"/>
              </a:solidFill>
            </a:endParaRPr>
          </a:p>
        </p:txBody>
      </p:sp>
      <p:sp>
        <p:nvSpPr>
          <p:cNvPr id="28" name="Text 26"/>
          <p:cNvSpPr/>
          <p:nvPr/>
        </p:nvSpPr>
        <p:spPr>
          <a:xfrm>
            <a:off x="5994671" y="3052318"/>
            <a:ext cx="2732096" cy="154638"/>
          </a:xfrm>
          <a:prstGeom prst="rect">
            <a:avLst/>
          </a:prstGeom>
          <a:noFill/>
          <a:ln/>
        </p:spPr>
        <p:txBody>
          <a:bodyPr wrap="square" lIns="12688" tIns="12688" rIns="12688" bIns="12688" rtlCol="0" anchor="t">
            <a:normAutofit lnSpcReduction="10000"/>
          </a:bodyPr>
          <a:lstStyle/>
          <a:p>
            <a:r>
              <a:rPr lang="en-US" sz="899" b="1" dirty="0">
                <a:solidFill>
                  <a:srgbClr val="7030A0"/>
                </a:solidFill>
                <a:latin typeface="Arial" pitchFamily="34" charset="0"/>
                <a:ea typeface="Arial" pitchFamily="34" charset="-122"/>
                <a:cs typeface="Arial" pitchFamily="34" charset="-120"/>
              </a:rPr>
              <a:t>BangkokEguide.com</a:t>
            </a:r>
            <a:endParaRPr lang="en-US" sz="899" b="1" dirty="0">
              <a:solidFill>
                <a:srgbClr val="7030A0"/>
              </a:solidFill>
            </a:endParaRPr>
          </a:p>
        </p:txBody>
      </p:sp>
      <p:sp>
        <p:nvSpPr>
          <p:cNvPr id="29" name="Text 27"/>
          <p:cNvSpPr/>
          <p:nvPr/>
        </p:nvSpPr>
        <p:spPr>
          <a:xfrm>
            <a:off x="5994671" y="3187924"/>
            <a:ext cx="2732096" cy="154638"/>
          </a:xfrm>
          <a:prstGeom prst="rect">
            <a:avLst/>
          </a:prstGeom>
          <a:noFill/>
          <a:ln/>
        </p:spPr>
        <p:txBody>
          <a:bodyPr wrap="square" lIns="12688" tIns="12688" rIns="12688" bIns="12688" rtlCol="0" anchor="t">
            <a:normAutofit lnSpcReduction="10000"/>
          </a:bodyPr>
          <a:lstStyle/>
          <a:p>
            <a:r>
              <a:rPr lang="en-US" sz="899" dirty="0">
                <a:solidFill>
                  <a:srgbClr val="7030A0">
                    <a:alpha val="15000"/>
                  </a:srgbClr>
                </a:solidFill>
                <a:latin typeface="Arial" pitchFamily="34" charset="0"/>
                <a:ea typeface="Arial" pitchFamily="34" charset="-122"/>
                <a:cs typeface="Arial" pitchFamily="34" charset="-120"/>
              </a:rPr>
              <a:t>Bangkok French Restaurants</a:t>
            </a:r>
            <a:endParaRPr lang="en-US" sz="899" dirty="0">
              <a:solidFill>
                <a:srgbClr val="7030A0">
                  <a:alpha val="15000"/>
                </a:srgbClr>
              </a:solidFill>
            </a:endParaRPr>
          </a:p>
        </p:txBody>
      </p:sp>
    </p:spTree>
    <p:extLst>
      <p:ext uri="{BB962C8B-B14F-4D97-AF65-F5344CB8AC3E}">
        <p14:creationId xmlns:p14="http://schemas.microsoft.com/office/powerpoint/2010/main" val="3342647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9F5EB"/>
        </a:solidFill>
        <a:effectLst/>
      </p:bgPr>
    </p:bg>
    <p:spTree>
      <p:nvGrpSpPr>
        <p:cNvPr id="1" name=""/>
        <p:cNvGrpSpPr/>
        <p:nvPr/>
      </p:nvGrpSpPr>
      <p:grpSpPr>
        <a:xfrm>
          <a:off x="0" y="0"/>
          <a:ext cx="0" cy="0"/>
          <a:chOff x="0" y="0"/>
          <a:chExt cx="0" cy="0"/>
        </a:xfrm>
      </p:grpSpPr>
      <p:sp>
        <p:nvSpPr>
          <p:cNvPr id="2" name="Text 0"/>
          <p:cNvSpPr/>
          <p:nvPr/>
        </p:nvSpPr>
        <p:spPr>
          <a:xfrm>
            <a:off x="527624" y="478190"/>
            <a:ext cx="341282" cy="154638"/>
          </a:xfrm>
          <a:prstGeom prst="rect">
            <a:avLst/>
          </a:prstGeom>
          <a:noFill/>
          <a:ln/>
        </p:spPr>
        <p:txBody>
          <a:bodyPr wrap="square" lIns="12688" tIns="12688" rIns="12688" bIns="12688" rtlCol="0" anchor="t">
            <a:normAutofit lnSpcReduction="10000"/>
          </a:bodyPr>
          <a:lstStyle/>
          <a:p>
            <a:r>
              <a:rPr lang="en-US" sz="899" spc="90" dirty="0">
                <a:solidFill>
                  <a:srgbClr val="0F1812">
                    <a:alpha val="62000"/>
                  </a:srgbClr>
                </a:solidFill>
                <a:latin typeface="Arial" pitchFamily="34" charset="0"/>
                <a:ea typeface="Arial" pitchFamily="34" charset="-122"/>
                <a:cs typeface="Arial" pitchFamily="34" charset="-120"/>
              </a:rPr>
              <a:t>2015</a:t>
            </a:r>
            <a:endParaRPr lang="en-US" sz="899" dirty="0"/>
          </a:p>
        </p:txBody>
      </p:sp>
      <p:sp>
        <p:nvSpPr>
          <p:cNvPr id="3" name="Text 1"/>
          <p:cNvSpPr/>
          <p:nvPr/>
        </p:nvSpPr>
        <p:spPr>
          <a:xfrm>
            <a:off x="527622" y="906418"/>
            <a:ext cx="4779983" cy="342582"/>
          </a:xfrm>
          <a:prstGeom prst="rect">
            <a:avLst/>
          </a:prstGeom>
          <a:noFill/>
          <a:ln/>
        </p:spPr>
        <p:txBody>
          <a:bodyPr wrap="square" lIns="12688" tIns="12688" rIns="12688" bIns="12688" rtlCol="0" anchor="t">
            <a:normAutofit fontScale="92500" lnSpcReduction="20000"/>
          </a:bodyPr>
          <a:lstStyle/>
          <a:p>
            <a:r>
              <a:rPr lang="en-US" sz="2547" dirty="0">
                <a:solidFill>
                  <a:srgbClr val="0F1911"/>
                </a:solidFill>
                <a:latin typeface="Georgia" pitchFamily="34" charset="0"/>
                <a:ea typeface="Georgia" pitchFamily="34" charset="-122"/>
                <a:cs typeface="Georgia" pitchFamily="34" charset="-120"/>
              </a:rPr>
              <a:t>Our Business Model Changed</a:t>
            </a:r>
            <a:endParaRPr lang="en-US" sz="2547" dirty="0"/>
          </a:p>
        </p:txBody>
      </p:sp>
      <p:sp>
        <p:nvSpPr>
          <p:cNvPr id="4" name="Shape 2"/>
          <p:cNvSpPr/>
          <p:nvPr/>
        </p:nvSpPr>
        <p:spPr>
          <a:xfrm>
            <a:off x="527624" y="1810455"/>
            <a:ext cx="3906393" cy="2188722"/>
          </a:xfrm>
          <a:prstGeom prst="roundRect">
            <a:avLst>
              <a:gd name="adj" fmla="val 870"/>
            </a:avLst>
          </a:prstGeom>
          <a:ln w="9525">
            <a:solidFill>
              <a:srgbClr val="101910">
                <a:alpha val="12000"/>
              </a:srgbClr>
            </a:solidFill>
            <a:prstDash val="solid"/>
          </a:ln>
        </p:spPr>
        <p:txBody>
          <a:bodyPr/>
          <a:lstStyle/>
          <a:p>
            <a:endParaRPr lang="en-AU" sz="450"/>
          </a:p>
        </p:txBody>
      </p:sp>
      <p:sp>
        <p:nvSpPr>
          <p:cNvPr id="5" name="Text 3"/>
          <p:cNvSpPr/>
          <p:nvPr/>
        </p:nvSpPr>
        <p:spPr>
          <a:xfrm>
            <a:off x="779801" y="2062634"/>
            <a:ext cx="3742239" cy="154638"/>
          </a:xfrm>
          <a:prstGeom prst="rect">
            <a:avLst/>
          </a:prstGeom>
          <a:noFill/>
          <a:ln/>
        </p:spPr>
        <p:txBody>
          <a:bodyPr wrap="square" lIns="12688" tIns="12688" rIns="12688" bIns="12688" rtlCol="0" anchor="t">
            <a:normAutofit lnSpcReduction="10000"/>
          </a:bodyPr>
          <a:lstStyle/>
          <a:p>
            <a:r>
              <a:rPr lang="en-US" sz="899" spc="54" dirty="0">
                <a:solidFill>
                  <a:srgbClr val="0F1812">
                    <a:alpha val="62000"/>
                  </a:srgbClr>
                </a:solidFill>
                <a:latin typeface="Arial" pitchFamily="34" charset="0"/>
                <a:ea typeface="Arial" pitchFamily="34" charset="-122"/>
                <a:cs typeface="Arial" pitchFamily="34" charset="-120"/>
              </a:rPr>
              <a:t>THE TRAVEL INDUSTRY CHANGED</a:t>
            </a:r>
            <a:endParaRPr lang="en-US" sz="899" dirty="0"/>
          </a:p>
        </p:txBody>
      </p:sp>
      <p:sp>
        <p:nvSpPr>
          <p:cNvPr id="6" name="Text 4"/>
          <p:cNvSpPr/>
          <p:nvPr/>
        </p:nvSpPr>
        <p:spPr>
          <a:xfrm>
            <a:off x="779802" y="2312434"/>
            <a:ext cx="3504096" cy="749809"/>
          </a:xfrm>
          <a:prstGeom prst="rect">
            <a:avLst/>
          </a:prstGeom>
          <a:noFill/>
          <a:ln/>
        </p:spPr>
        <p:txBody>
          <a:bodyPr wrap="square" lIns="12688" tIns="12688" rIns="12688" bIns="12688" rtlCol="0" anchor="t">
            <a:normAutofit/>
          </a:bodyPr>
          <a:lstStyle/>
          <a:p>
            <a:pPr>
              <a:lnSpc>
                <a:spcPct val="138378"/>
              </a:lnSpc>
            </a:pPr>
            <a:r>
              <a:rPr lang="en-US" sz="1199" dirty="0">
                <a:solidFill>
                  <a:srgbClr val="0F1911"/>
                </a:solidFill>
                <a:latin typeface="Arial" pitchFamily="34" charset="0"/>
                <a:ea typeface="Arial" pitchFamily="34" charset="-122"/>
                <a:cs typeface="Arial" pitchFamily="34" charset="-120"/>
              </a:rPr>
              <a:t>Booking.com became the destination. Viator became the destination. Travellers booked directly.</a:t>
            </a:r>
            <a:endParaRPr lang="en-US" sz="1199" dirty="0"/>
          </a:p>
        </p:txBody>
      </p:sp>
      <p:sp>
        <p:nvSpPr>
          <p:cNvPr id="7" name="Text 5"/>
          <p:cNvSpPr/>
          <p:nvPr/>
        </p:nvSpPr>
        <p:spPr>
          <a:xfrm>
            <a:off x="779803" y="3371112"/>
            <a:ext cx="234485" cy="394921"/>
          </a:xfrm>
          <a:prstGeom prst="rect">
            <a:avLst/>
          </a:prstGeom>
          <a:noFill/>
          <a:ln/>
        </p:spPr>
        <p:txBody>
          <a:bodyPr wrap="square" lIns="12688" tIns="12688" rIns="12688" bIns="12688" rtlCol="0" anchor="t">
            <a:normAutofit/>
          </a:bodyPr>
          <a:lstStyle/>
          <a:p>
            <a:r>
              <a:rPr lang="en-US" sz="2398" dirty="0">
                <a:solidFill>
                  <a:srgbClr val="D8662A"/>
                </a:solidFill>
                <a:latin typeface="Georgia" pitchFamily="34" charset="0"/>
                <a:ea typeface="Georgia" pitchFamily="34" charset="-122"/>
                <a:cs typeface="Georgia" pitchFamily="34" charset="-120"/>
              </a:rPr>
              <a:t>↓</a:t>
            </a:r>
            <a:endParaRPr lang="en-US" sz="2398" dirty="0"/>
          </a:p>
        </p:txBody>
      </p:sp>
      <p:sp>
        <p:nvSpPr>
          <p:cNvPr id="8" name="Text 6"/>
          <p:cNvSpPr/>
          <p:nvPr/>
        </p:nvSpPr>
        <p:spPr>
          <a:xfrm>
            <a:off x="1052350" y="3499579"/>
            <a:ext cx="2649376" cy="226009"/>
          </a:xfrm>
          <a:prstGeom prst="rect">
            <a:avLst/>
          </a:prstGeom>
          <a:noFill/>
          <a:ln/>
        </p:spPr>
        <p:txBody>
          <a:bodyPr wrap="square" lIns="12688" tIns="12688" rIns="12688" bIns="12688" rtlCol="0" anchor="t">
            <a:normAutofit fontScale="92500"/>
          </a:bodyPr>
          <a:lstStyle/>
          <a:p>
            <a:r>
              <a:rPr lang="en-US" sz="1424" b="1" dirty="0">
                <a:solidFill>
                  <a:srgbClr val="0F1911"/>
                </a:solidFill>
                <a:latin typeface="Arial" pitchFamily="34" charset="0"/>
                <a:ea typeface="Arial" pitchFamily="34" charset="-122"/>
                <a:cs typeface="Arial" pitchFamily="34" charset="-120"/>
              </a:rPr>
              <a:t>Affiliate commissions declined</a:t>
            </a:r>
            <a:endParaRPr lang="en-US" sz="1424" dirty="0"/>
          </a:p>
        </p:txBody>
      </p:sp>
      <p:sp>
        <p:nvSpPr>
          <p:cNvPr id="9" name="Shape 7"/>
          <p:cNvSpPr/>
          <p:nvPr/>
        </p:nvSpPr>
        <p:spPr>
          <a:xfrm>
            <a:off x="4719502" y="1810455"/>
            <a:ext cx="3896877" cy="2188722"/>
          </a:xfrm>
          <a:prstGeom prst="roundRect">
            <a:avLst>
              <a:gd name="adj" fmla="val 870"/>
            </a:avLst>
          </a:prstGeom>
          <a:solidFill>
            <a:srgbClr val="093C31"/>
          </a:solidFill>
          <a:ln/>
        </p:spPr>
        <p:txBody>
          <a:bodyPr/>
          <a:lstStyle/>
          <a:p>
            <a:endParaRPr lang="en-AU" sz="450"/>
          </a:p>
        </p:txBody>
      </p:sp>
      <p:sp>
        <p:nvSpPr>
          <p:cNvPr id="10" name="Text 8"/>
          <p:cNvSpPr/>
          <p:nvPr/>
        </p:nvSpPr>
        <p:spPr>
          <a:xfrm>
            <a:off x="4966922" y="2057877"/>
            <a:ext cx="3742239" cy="154638"/>
          </a:xfrm>
          <a:prstGeom prst="rect">
            <a:avLst/>
          </a:prstGeom>
          <a:noFill/>
          <a:ln/>
        </p:spPr>
        <p:txBody>
          <a:bodyPr wrap="square" lIns="12688" tIns="12688" rIns="12688" bIns="12688" rtlCol="0" anchor="t">
            <a:normAutofit lnSpcReduction="10000"/>
          </a:bodyPr>
          <a:lstStyle/>
          <a:p>
            <a:r>
              <a:rPr lang="en-US" sz="899" spc="54" dirty="0">
                <a:solidFill>
                  <a:srgbClr val="F9F5EA">
                    <a:alpha val="68000"/>
                  </a:srgbClr>
                </a:solidFill>
                <a:latin typeface="Arial" pitchFamily="34" charset="0"/>
                <a:ea typeface="Arial" pitchFamily="34" charset="-122"/>
                <a:cs typeface="Arial" pitchFamily="34" charset="-120"/>
              </a:rPr>
              <a:t>GOOGLE INCREASINGLY REWARDED</a:t>
            </a:r>
            <a:endParaRPr lang="en-US" sz="899" dirty="0"/>
          </a:p>
        </p:txBody>
      </p:sp>
      <p:sp>
        <p:nvSpPr>
          <p:cNvPr id="11" name="Text 9"/>
          <p:cNvSpPr/>
          <p:nvPr/>
        </p:nvSpPr>
        <p:spPr>
          <a:xfrm>
            <a:off x="4966923" y="2307677"/>
            <a:ext cx="1787377" cy="197461"/>
          </a:xfrm>
          <a:prstGeom prst="rect">
            <a:avLst/>
          </a:prstGeom>
          <a:noFill/>
          <a:ln/>
        </p:spPr>
        <p:txBody>
          <a:bodyPr wrap="square" lIns="12688" tIns="12688" rIns="12688" bIns="12688" rtlCol="0" anchor="t">
            <a:normAutofit lnSpcReduction="10000"/>
          </a:bodyPr>
          <a:lstStyle/>
          <a:p>
            <a:r>
              <a:rPr lang="en-US" sz="1199" dirty="0">
                <a:solidFill>
                  <a:srgbClr val="F9F5EB"/>
                </a:solidFill>
                <a:latin typeface="Arial" pitchFamily="34" charset="0"/>
                <a:ea typeface="Arial" pitchFamily="34" charset="-122"/>
                <a:cs typeface="Arial" pitchFamily="34" charset="-120"/>
              </a:rPr>
              <a:t>Expertise</a:t>
            </a:r>
            <a:endParaRPr lang="en-US" sz="1199" dirty="0"/>
          </a:p>
        </p:txBody>
      </p:sp>
      <p:sp>
        <p:nvSpPr>
          <p:cNvPr id="12" name="Text 10"/>
          <p:cNvSpPr/>
          <p:nvPr/>
        </p:nvSpPr>
        <p:spPr>
          <a:xfrm>
            <a:off x="6744070" y="2307677"/>
            <a:ext cx="1787377" cy="197461"/>
          </a:xfrm>
          <a:prstGeom prst="rect">
            <a:avLst/>
          </a:prstGeom>
          <a:noFill/>
          <a:ln/>
        </p:spPr>
        <p:txBody>
          <a:bodyPr wrap="square" lIns="12688" tIns="12688" rIns="12688" bIns="12688" rtlCol="0" anchor="t">
            <a:normAutofit lnSpcReduction="10000"/>
          </a:bodyPr>
          <a:lstStyle/>
          <a:p>
            <a:r>
              <a:rPr lang="en-US" sz="1199" dirty="0">
                <a:solidFill>
                  <a:srgbClr val="F9F5EB"/>
                </a:solidFill>
                <a:latin typeface="Arial" pitchFamily="34" charset="0"/>
                <a:ea typeface="Arial" pitchFamily="34" charset="-122"/>
                <a:cs typeface="Arial" pitchFamily="34" charset="-120"/>
              </a:rPr>
              <a:t>Authority</a:t>
            </a:r>
            <a:endParaRPr lang="en-US" sz="1199" dirty="0"/>
          </a:p>
        </p:txBody>
      </p:sp>
      <p:sp>
        <p:nvSpPr>
          <p:cNvPr id="13" name="Text 11"/>
          <p:cNvSpPr/>
          <p:nvPr/>
        </p:nvSpPr>
        <p:spPr>
          <a:xfrm>
            <a:off x="4966923" y="2590782"/>
            <a:ext cx="1787377" cy="197461"/>
          </a:xfrm>
          <a:prstGeom prst="rect">
            <a:avLst/>
          </a:prstGeom>
          <a:noFill/>
          <a:ln/>
        </p:spPr>
        <p:txBody>
          <a:bodyPr wrap="square" lIns="12688" tIns="12688" rIns="12688" bIns="12688" rtlCol="0" anchor="t">
            <a:normAutofit lnSpcReduction="10000"/>
          </a:bodyPr>
          <a:lstStyle/>
          <a:p>
            <a:r>
              <a:rPr lang="en-US" sz="1199" dirty="0">
                <a:solidFill>
                  <a:srgbClr val="F9F5EB"/>
                </a:solidFill>
                <a:latin typeface="Arial" pitchFamily="34" charset="0"/>
                <a:ea typeface="Arial" pitchFamily="34" charset="-122"/>
                <a:cs typeface="Arial" pitchFamily="34" charset="-120"/>
              </a:rPr>
              <a:t>Trust</a:t>
            </a:r>
            <a:endParaRPr lang="en-US" sz="1199" dirty="0"/>
          </a:p>
        </p:txBody>
      </p:sp>
      <p:sp>
        <p:nvSpPr>
          <p:cNvPr id="14" name="Text 12"/>
          <p:cNvSpPr/>
          <p:nvPr/>
        </p:nvSpPr>
        <p:spPr>
          <a:xfrm>
            <a:off x="6744070" y="2590782"/>
            <a:ext cx="1787377" cy="197461"/>
          </a:xfrm>
          <a:prstGeom prst="rect">
            <a:avLst/>
          </a:prstGeom>
          <a:noFill/>
          <a:ln/>
        </p:spPr>
        <p:txBody>
          <a:bodyPr wrap="square" lIns="12688" tIns="12688" rIns="12688" bIns="12688" rtlCol="0" anchor="t">
            <a:normAutofit lnSpcReduction="10000"/>
          </a:bodyPr>
          <a:lstStyle/>
          <a:p>
            <a:r>
              <a:rPr lang="en-US" sz="1199" dirty="0">
                <a:solidFill>
                  <a:srgbClr val="F9F5EB"/>
                </a:solidFill>
                <a:latin typeface="Arial" pitchFamily="34" charset="0"/>
                <a:ea typeface="Arial" pitchFamily="34" charset="-122"/>
                <a:cs typeface="Arial" pitchFamily="34" charset="-120"/>
              </a:rPr>
              <a:t>Real businesses</a:t>
            </a:r>
            <a:endParaRPr lang="en-US" sz="1199" dirty="0"/>
          </a:p>
        </p:txBody>
      </p:sp>
      <p:sp>
        <p:nvSpPr>
          <p:cNvPr id="15" name="Text 13"/>
          <p:cNvSpPr/>
          <p:nvPr/>
        </p:nvSpPr>
        <p:spPr>
          <a:xfrm>
            <a:off x="4966922" y="3544781"/>
            <a:ext cx="3742239" cy="226009"/>
          </a:xfrm>
          <a:prstGeom prst="rect">
            <a:avLst/>
          </a:prstGeom>
          <a:noFill/>
          <a:ln/>
        </p:spPr>
        <p:txBody>
          <a:bodyPr wrap="square" lIns="12688" tIns="12688" rIns="12688" bIns="12688" rtlCol="0" anchor="t">
            <a:normAutofit lnSpcReduction="10000"/>
          </a:bodyPr>
          <a:lstStyle/>
          <a:p>
            <a:r>
              <a:rPr lang="en-US" sz="1424" i="1" dirty="0">
                <a:solidFill>
                  <a:srgbClr val="D8662A"/>
                </a:solidFill>
                <a:latin typeface="Georgia" pitchFamily="34" charset="0"/>
                <a:ea typeface="Georgia" pitchFamily="34" charset="-122"/>
                <a:cs typeface="Georgia" pitchFamily="34" charset="-120"/>
              </a:rPr>
              <a:t>We needed a new business model.</a:t>
            </a:r>
            <a:endParaRPr lang="en-US" sz="1424" dirty="0"/>
          </a:p>
        </p:txBody>
      </p:sp>
    </p:spTree>
    <p:extLst>
      <p:ext uri="{BB962C8B-B14F-4D97-AF65-F5344CB8AC3E}">
        <p14:creationId xmlns:p14="http://schemas.microsoft.com/office/powerpoint/2010/main" val="9847127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9F5EB"/>
        </a:solidFill>
        <a:effectLst/>
      </p:bgPr>
    </p:bg>
    <p:spTree>
      <p:nvGrpSpPr>
        <p:cNvPr id="1" name=""/>
        <p:cNvGrpSpPr/>
        <p:nvPr/>
      </p:nvGrpSpPr>
      <p:grpSpPr>
        <a:xfrm>
          <a:off x="0" y="0"/>
          <a:ext cx="0" cy="0"/>
          <a:chOff x="0" y="0"/>
          <a:chExt cx="0" cy="0"/>
        </a:xfrm>
      </p:grpSpPr>
      <p:sp>
        <p:nvSpPr>
          <p:cNvPr id="2" name="Text 0"/>
          <p:cNvSpPr/>
          <p:nvPr/>
        </p:nvSpPr>
        <p:spPr>
          <a:xfrm>
            <a:off x="527624" y="478190"/>
            <a:ext cx="1005605" cy="154638"/>
          </a:xfrm>
          <a:prstGeom prst="rect">
            <a:avLst/>
          </a:prstGeom>
          <a:noFill/>
          <a:ln/>
        </p:spPr>
        <p:txBody>
          <a:bodyPr wrap="square" lIns="12688" tIns="12688" rIns="12688" bIns="12688" rtlCol="0" anchor="t">
            <a:normAutofit lnSpcReduction="10000"/>
          </a:bodyPr>
          <a:lstStyle/>
          <a:p>
            <a:r>
              <a:rPr lang="en-US" sz="899" spc="90" dirty="0">
                <a:solidFill>
                  <a:srgbClr val="0F1812">
                    <a:alpha val="62000"/>
                  </a:srgbClr>
                </a:solidFill>
                <a:latin typeface="Arial" pitchFamily="34" charset="0"/>
                <a:ea typeface="Arial" pitchFamily="34" charset="-122"/>
                <a:cs typeface="Arial" pitchFamily="34" charset="-120"/>
              </a:rPr>
              <a:t>2015 ONWARD</a:t>
            </a:r>
            <a:endParaRPr lang="en-US" sz="899" dirty="0"/>
          </a:p>
        </p:txBody>
      </p:sp>
      <p:sp>
        <p:nvSpPr>
          <p:cNvPr id="3" name="Text 1"/>
          <p:cNvSpPr/>
          <p:nvPr/>
        </p:nvSpPr>
        <p:spPr>
          <a:xfrm>
            <a:off x="527622" y="906418"/>
            <a:ext cx="5360128" cy="342582"/>
          </a:xfrm>
          <a:prstGeom prst="rect">
            <a:avLst/>
          </a:prstGeom>
          <a:noFill/>
          <a:ln/>
        </p:spPr>
        <p:txBody>
          <a:bodyPr wrap="square" lIns="12688" tIns="12688" rIns="12688" bIns="12688" rtlCol="0" anchor="t">
            <a:normAutofit fontScale="92500" lnSpcReduction="20000"/>
          </a:bodyPr>
          <a:lstStyle/>
          <a:p>
            <a:r>
              <a:rPr lang="en-US" sz="2547" dirty="0">
                <a:solidFill>
                  <a:srgbClr val="0F1911"/>
                </a:solidFill>
                <a:latin typeface="Georgia" pitchFamily="34" charset="0"/>
                <a:ea typeface="Georgia" pitchFamily="34" charset="-122"/>
                <a:cs typeface="Georgia" pitchFamily="34" charset="-120"/>
              </a:rPr>
              <a:t>From Publisher to Tour Operator</a:t>
            </a:r>
            <a:endParaRPr lang="en-US" sz="2547" dirty="0"/>
          </a:p>
        </p:txBody>
      </p:sp>
      <p:sp>
        <p:nvSpPr>
          <p:cNvPr id="4" name="Text 2"/>
          <p:cNvSpPr/>
          <p:nvPr/>
        </p:nvSpPr>
        <p:spPr>
          <a:xfrm>
            <a:off x="527622" y="1715293"/>
            <a:ext cx="3136534" cy="932586"/>
          </a:xfrm>
          <a:prstGeom prst="rect">
            <a:avLst/>
          </a:prstGeom>
          <a:noFill/>
          <a:ln/>
        </p:spPr>
        <p:txBody>
          <a:bodyPr wrap="square" lIns="12688" tIns="12688" rIns="12688" bIns="12688" rtlCol="0" anchor="t">
            <a:normAutofit lnSpcReduction="10000"/>
          </a:bodyPr>
          <a:lstStyle/>
          <a:p>
            <a:pPr>
              <a:lnSpc>
                <a:spcPct val="129730"/>
              </a:lnSpc>
            </a:pPr>
            <a:r>
              <a:rPr lang="en-US" sz="1199" dirty="0">
                <a:solidFill>
                  <a:srgbClr val="0F1911"/>
                </a:solidFill>
                <a:latin typeface="Arial" pitchFamily="34" charset="0"/>
                <a:ea typeface="Arial" pitchFamily="34" charset="-122"/>
                <a:cs typeface="Arial" pitchFamily="34" charset="-120"/>
              </a:rPr>
              <a:t>We stopped selling other people's tours. Instead we invested in our own vehicles, created our own tours and transport, and employed local guides.</a:t>
            </a:r>
            <a:endParaRPr lang="en-US" sz="1199" dirty="0"/>
          </a:p>
        </p:txBody>
      </p:sp>
      <p:sp>
        <p:nvSpPr>
          <p:cNvPr id="5" name="Text 3"/>
          <p:cNvSpPr/>
          <p:nvPr/>
        </p:nvSpPr>
        <p:spPr>
          <a:xfrm>
            <a:off x="527622" y="2800140"/>
            <a:ext cx="3349696" cy="226009"/>
          </a:xfrm>
          <a:prstGeom prst="rect">
            <a:avLst/>
          </a:prstGeom>
          <a:noFill/>
          <a:ln/>
        </p:spPr>
        <p:txBody>
          <a:bodyPr wrap="square" lIns="12688" tIns="12688" rIns="12688" bIns="12688" rtlCol="0" anchor="t">
            <a:normAutofit lnSpcReduction="10000"/>
          </a:bodyPr>
          <a:lstStyle/>
          <a:p>
            <a:r>
              <a:rPr lang="en-US" sz="1424" i="1" dirty="0">
                <a:solidFill>
                  <a:srgbClr val="0F1812">
                    <a:alpha val="62000"/>
                  </a:srgbClr>
                </a:solidFill>
                <a:latin typeface="Georgia" pitchFamily="34" charset="0"/>
                <a:ea typeface="Georgia" pitchFamily="34" charset="-122"/>
                <a:cs typeface="Georgia" pitchFamily="34" charset="-120"/>
              </a:rPr>
              <a:t>But we still relied on Google Search.</a:t>
            </a:r>
            <a:endParaRPr lang="en-US" sz="1424" dirty="0"/>
          </a:p>
        </p:txBody>
      </p:sp>
      <p:sp>
        <p:nvSpPr>
          <p:cNvPr id="6" name="Shape 4"/>
          <p:cNvSpPr/>
          <p:nvPr/>
        </p:nvSpPr>
        <p:spPr>
          <a:xfrm>
            <a:off x="5285714" y="1715295"/>
            <a:ext cx="1617751" cy="599520"/>
          </a:xfrm>
          <a:prstGeom prst="roundRect">
            <a:avLst>
              <a:gd name="adj" fmla="val 3175"/>
            </a:avLst>
          </a:prstGeom>
          <a:solidFill>
            <a:srgbClr val="F9F5EB"/>
          </a:solidFill>
          <a:ln w="9525">
            <a:solidFill>
              <a:srgbClr val="101910">
                <a:alpha val="12000"/>
              </a:srgbClr>
            </a:solidFill>
            <a:prstDash val="solid"/>
          </a:ln>
        </p:spPr>
        <p:txBody>
          <a:bodyPr/>
          <a:lstStyle/>
          <a:p>
            <a:endParaRPr lang="en-AU" sz="450"/>
          </a:p>
        </p:txBody>
      </p:sp>
      <p:sp>
        <p:nvSpPr>
          <p:cNvPr id="7" name="Text 5"/>
          <p:cNvSpPr/>
          <p:nvPr/>
        </p:nvSpPr>
        <p:spPr>
          <a:xfrm>
            <a:off x="5442733" y="1872312"/>
            <a:ext cx="1434088" cy="161775"/>
          </a:xfrm>
          <a:prstGeom prst="rect">
            <a:avLst/>
          </a:prstGeom>
          <a:noFill/>
          <a:ln/>
        </p:spPr>
        <p:txBody>
          <a:bodyPr wrap="square" lIns="12688" tIns="12688" rIns="12688" bIns="12688" rtlCol="0" anchor="t">
            <a:normAutofit lnSpcReduction="10000"/>
          </a:bodyPr>
          <a:lstStyle/>
          <a:p>
            <a:r>
              <a:rPr lang="en-US" sz="974" b="1" dirty="0">
                <a:solidFill>
                  <a:srgbClr val="0F1911"/>
                </a:solidFill>
                <a:latin typeface="Arial" pitchFamily="34" charset="0"/>
                <a:ea typeface="Arial" pitchFamily="34" charset="-122"/>
                <a:cs typeface="Arial" pitchFamily="34" charset="-120"/>
              </a:rPr>
              <a:t>Overland Track Shuttle</a:t>
            </a:r>
            <a:endParaRPr lang="en-US" sz="974" dirty="0"/>
          </a:p>
        </p:txBody>
      </p:sp>
      <p:sp>
        <p:nvSpPr>
          <p:cNvPr id="8" name="Shape 6"/>
          <p:cNvSpPr/>
          <p:nvPr/>
        </p:nvSpPr>
        <p:spPr>
          <a:xfrm>
            <a:off x="6998627" y="1715295"/>
            <a:ext cx="1617751" cy="599520"/>
          </a:xfrm>
          <a:prstGeom prst="roundRect">
            <a:avLst>
              <a:gd name="adj" fmla="val 3175"/>
            </a:avLst>
          </a:prstGeom>
          <a:solidFill>
            <a:srgbClr val="F9F5EB"/>
          </a:solidFill>
          <a:ln w="9525">
            <a:solidFill>
              <a:srgbClr val="101910">
                <a:alpha val="12000"/>
              </a:srgbClr>
            </a:solidFill>
            <a:prstDash val="solid"/>
          </a:ln>
        </p:spPr>
        <p:txBody>
          <a:bodyPr/>
          <a:lstStyle/>
          <a:p>
            <a:endParaRPr lang="en-AU" sz="450"/>
          </a:p>
        </p:txBody>
      </p:sp>
      <p:sp>
        <p:nvSpPr>
          <p:cNvPr id="9" name="Text 7"/>
          <p:cNvSpPr/>
          <p:nvPr/>
        </p:nvSpPr>
        <p:spPr>
          <a:xfrm>
            <a:off x="7155645" y="1872311"/>
            <a:ext cx="1342829" cy="304518"/>
          </a:xfrm>
          <a:prstGeom prst="rect">
            <a:avLst/>
          </a:prstGeom>
          <a:noFill/>
          <a:ln/>
        </p:spPr>
        <p:txBody>
          <a:bodyPr wrap="square" lIns="12688" tIns="12688" rIns="12688" bIns="12688" rtlCol="0" anchor="t">
            <a:normAutofit lnSpcReduction="10000"/>
          </a:bodyPr>
          <a:lstStyle/>
          <a:p>
            <a:r>
              <a:rPr lang="en-US" sz="974" b="1" dirty="0">
                <a:solidFill>
                  <a:srgbClr val="0F1911"/>
                </a:solidFill>
                <a:latin typeface="Arial" pitchFamily="34" charset="0"/>
                <a:ea typeface="Arial" pitchFamily="34" charset="-122"/>
                <a:cs typeface="Arial" pitchFamily="34" charset="-120"/>
              </a:rPr>
              <a:t>Hobart Shore Excursions</a:t>
            </a:r>
            <a:endParaRPr lang="en-US" sz="974" dirty="0"/>
          </a:p>
        </p:txBody>
      </p:sp>
      <p:sp>
        <p:nvSpPr>
          <p:cNvPr id="10" name="Shape 8"/>
          <p:cNvSpPr/>
          <p:nvPr/>
        </p:nvSpPr>
        <p:spPr>
          <a:xfrm>
            <a:off x="5285714" y="2409976"/>
            <a:ext cx="1617751" cy="599520"/>
          </a:xfrm>
          <a:prstGeom prst="roundRect">
            <a:avLst>
              <a:gd name="adj" fmla="val 3175"/>
            </a:avLst>
          </a:prstGeom>
          <a:solidFill>
            <a:srgbClr val="F9F5EB"/>
          </a:solidFill>
          <a:ln w="9525">
            <a:solidFill>
              <a:srgbClr val="101910">
                <a:alpha val="12000"/>
              </a:srgbClr>
            </a:solidFill>
            <a:prstDash val="solid"/>
          </a:ln>
        </p:spPr>
        <p:txBody>
          <a:bodyPr/>
          <a:lstStyle/>
          <a:p>
            <a:endParaRPr lang="en-AU" sz="450"/>
          </a:p>
        </p:txBody>
      </p:sp>
      <p:sp>
        <p:nvSpPr>
          <p:cNvPr id="11" name="Text 9"/>
          <p:cNvSpPr/>
          <p:nvPr/>
        </p:nvSpPr>
        <p:spPr>
          <a:xfrm>
            <a:off x="5442733" y="2566991"/>
            <a:ext cx="1342829" cy="304518"/>
          </a:xfrm>
          <a:prstGeom prst="rect">
            <a:avLst/>
          </a:prstGeom>
          <a:noFill/>
          <a:ln/>
        </p:spPr>
        <p:txBody>
          <a:bodyPr wrap="square" lIns="12688" tIns="12688" rIns="12688" bIns="12688" rtlCol="0" anchor="t">
            <a:normAutofit lnSpcReduction="10000"/>
          </a:bodyPr>
          <a:lstStyle/>
          <a:p>
            <a:r>
              <a:rPr lang="en-US" sz="974" b="1" dirty="0">
                <a:solidFill>
                  <a:srgbClr val="0F1911"/>
                </a:solidFill>
                <a:latin typeface="Arial" pitchFamily="34" charset="0"/>
                <a:ea typeface="Arial" pitchFamily="34" charset="-122"/>
                <a:cs typeface="Arial" pitchFamily="34" charset="-120"/>
              </a:rPr>
              <a:t>Burnie Shore Excursions</a:t>
            </a:r>
            <a:endParaRPr lang="en-US" sz="974" dirty="0"/>
          </a:p>
        </p:txBody>
      </p:sp>
      <p:sp>
        <p:nvSpPr>
          <p:cNvPr id="12" name="Shape 10"/>
          <p:cNvSpPr/>
          <p:nvPr/>
        </p:nvSpPr>
        <p:spPr>
          <a:xfrm>
            <a:off x="6998627" y="2409976"/>
            <a:ext cx="1617751" cy="599520"/>
          </a:xfrm>
          <a:prstGeom prst="roundRect">
            <a:avLst>
              <a:gd name="adj" fmla="val 3175"/>
            </a:avLst>
          </a:prstGeom>
          <a:solidFill>
            <a:srgbClr val="F9F5EB"/>
          </a:solidFill>
          <a:ln w="9525">
            <a:solidFill>
              <a:srgbClr val="101910">
                <a:alpha val="12000"/>
              </a:srgbClr>
            </a:solidFill>
            <a:prstDash val="solid"/>
          </a:ln>
        </p:spPr>
        <p:txBody>
          <a:bodyPr/>
          <a:lstStyle/>
          <a:p>
            <a:endParaRPr lang="en-AU" sz="450"/>
          </a:p>
        </p:txBody>
      </p:sp>
      <p:sp>
        <p:nvSpPr>
          <p:cNvPr id="13" name="Text 11"/>
          <p:cNvSpPr/>
          <p:nvPr/>
        </p:nvSpPr>
        <p:spPr>
          <a:xfrm>
            <a:off x="7155645" y="2566991"/>
            <a:ext cx="1342829" cy="304518"/>
          </a:xfrm>
          <a:prstGeom prst="rect">
            <a:avLst/>
          </a:prstGeom>
          <a:noFill/>
          <a:ln/>
        </p:spPr>
        <p:txBody>
          <a:bodyPr wrap="square" lIns="12688" tIns="12688" rIns="12688" bIns="12688" rtlCol="0" anchor="t">
            <a:normAutofit lnSpcReduction="10000"/>
          </a:bodyPr>
          <a:lstStyle/>
          <a:p>
            <a:r>
              <a:rPr lang="en-US" sz="974" b="1" dirty="0">
                <a:solidFill>
                  <a:srgbClr val="0F1911"/>
                </a:solidFill>
                <a:latin typeface="Arial" pitchFamily="34" charset="0"/>
                <a:ea typeface="Arial" pitchFamily="34" charset="-122"/>
                <a:cs typeface="Arial" pitchFamily="34" charset="-120"/>
              </a:rPr>
              <a:t>Walls of Jerusalem Transport</a:t>
            </a:r>
            <a:endParaRPr lang="en-US" sz="974" dirty="0"/>
          </a:p>
        </p:txBody>
      </p:sp>
    </p:spTree>
    <p:extLst>
      <p:ext uri="{BB962C8B-B14F-4D97-AF65-F5344CB8AC3E}">
        <p14:creationId xmlns:p14="http://schemas.microsoft.com/office/powerpoint/2010/main" val="37516992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9F5EB"/>
        </a:solidFill>
        <a:effectLst/>
      </p:bgPr>
    </p:bg>
    <p:spTree>
      <p:nvGrpSpPr>
        <p:cNvPr id="1" name=""/>
        <p:cNvGrpSpPr/>
        <p:nvPr/>
      </p:nvGrpSpPr>
      <p:grpSpPr>
        <a:xfrm>
          <a:off x="0" y="0"/>
          <a:ext cx="0" cy="0"/>
          <a:chOff x="0" y="0"/>
          <a:chExt cx="0" cy="0"/>
        </a:xfrm>
      </p:grpSpPr>
      <p:sp>
        <p:nvSpPr>
          <p:cNvPr id="2" name="Text 0"/>
          <p:cNvSpPr/>
          <p:nvPr/>
        </p:nvSpPr>
        <p:spPr>
          <a:xfrm>
            <a:off x="527624" y="478190"/>
            <a:ext cx="844702" cy="154638"/>
          </a:xfrm>
          <a:prstGeom prst="rect">
            <a:avLst/>
          </a:prstGeom>
          <a:noFill/>
          <a:ln/>
        </p:spPr>
        <p:txBody>
          <a:bodyPr wrap="square" lIns="12688" tIns="12688" rIns="12688" bIns="12688" rtlCol="0" anchor="t">
            <a:normAutofit lnSpcReduction="10000"/>
          </a:bodyPr>
          <a:lstStyle/>
          <a:p>
            <a:r>
              <a:rPr lang="en-US" sz="899" spc="90" dirty="0">
                <a:solidFill>
                  <a:srgbClr val="0F1812">
                    <a:alpha val="62000"/>
                  </a:srgbClr>
                </a:solidFill>
                <a:latin typeface="Arial" pitchFamily="34" charset="0"/>
                <a:ea typeface="Arial" pitchFamily="34" charset="-122"/>
                <a:cs typeface="Arial" pitchFamily="34" charset="-120"/>
              </a:rPr>
              <a:t>2024 – 2026</a:t>
            </a:r>
            <a:endParaRPr lang="en-US" sz="899" dirty="0"/>
          </a:p>
        </p:txBody>
      </p:sp>
      <p:sp>
        <p:nvSpPr>
          <p:cNvPr id="3" name="Text 1"/>
          <p:cNvSpPr/>
          <p:nvPr/>
        </p:nvSpPr>
        <p:spPr>
          <a:xfrm>
            <a:off x="527624" y="906418"/>
            <a:ext cx="5345407" cy="342582"/>
          </a:xfrm>
          <a:prstGeom prst="rect">
            <a:avLst/>
          </a:prstGeom>
          <a:noFill/>
          <a:ln/>
        </p:spPr>
        <p:txBody>
          <a:bodyPr wrap="square" lIns="12688" tIns="12688" rIns="12688" bIns="12688" rtlCol="0" anchor="t">
            <a:normAutofit fontScale="92500" lnSpcReduction="20000"/>
          </a:bodyPr>
          <a:lstStyle/>
          <a:p>
            <a:r>
              <a:rPr lang="en-US" sz="2547" dirty="0">
                <a:solidFill>
                  <a:srgbClr val="0F1911"/>
                </a:solidFill>
                <a:latin typeface="Georgia" pitchFamily="34" charset="0"/>
                <a:ea typeface="Georgia" pitchFamily="34" charset="-122"/>
                <a:cs typeface="Georgia" pitchFamily="34" charset="-120"/>
              </a:rPr>
              <a:t>From Google Search to AI Search</a:t>
            </a:r>
            <a:endParaRPr lang="en-US" sz="2547" dirty="0"/>
          </a:p>
        </p:txBody>
      </p:sp>
      <p:sp>
        <p:nvSpPr>
          <p:cNvPr id="4" name="Text 2"/>
          <p:cNvSpPr/>
          <p:nvPr/>
        </p:nvSpPr>
        <p:spPr>
          <a:xfrm>
            <a:off x="527624" y="1715293"/>
            <a:ext cx="4291798" cy="154638"/>
          </a:xfrm>
          <a:prstGeom prst="rect">
            <a:avLst/>
          </a:prstGeom>
          <a:noFill/>
          <a:ln/>
        </p:spPr>
        <p:txBody>
          <a:bodyPr wrap="square" lIns="12688" tIns="12688" rIns="12688" bIns="12688" rtlCol="0" anchor="t">
            <a:normAutofit lnSpcReduction="10000"/>
          </a:bodyPr>
          <a:lstStyle/>
          <a:p>
            <a:r>
              <a:rPr lang="en-US" sz="899" spc="54" dirty="0">
                <a:solidFill>
                  <a:srgbClr val="0F1812">
                    <a:alpha val="62000"/>
                  </a:srgbClr>
                </a:solidFill>
                <a:latin typeface="Arial" pitchFamily="34" charset="0"/>
                <a:ea typeface="Arial" pitchFamily="34" charset="-122"/>
                <a:cs typeface="Arial" pitchFamily="34" charset="-120"/>
              </a:rPr>
              <a:t>YESTERDAY, PEOPLE SEARCHED</a:t>
            </a:r>
            <a:endParaRPr lang="en-US" sz="899" dirty="0"/>
          </a:p>
        </p:txBody>
      </p:sp>
      <p:sp>
        <p:nvSpPr>
          <p:cNvPr id="5" name="Shape 3"/>
          <p:cNvSpPr/>
          <p:nvPr/>
        </p:nvSpPr>
        <p:spPr>
          <a:xfrm>
            <a:off x="527624" y="1946063"/>
            <a:ext cx="3901635" cy="394921"/>
          </a:xfrm>
          <a:prstGeom prst="roundRect">
            <a:avLst>
              <a:gd name="adj" fmla="val 50000"/>
            </a:avLst>
          </a:prstGeom>
          <a:solidFill>
            <a:srgbClr val="F9F5EB"/>
          </a:solidFill>
          <a:ln w="9525">
            <a:solidFill>
              <a:srgbClr val="101910">
                <a:alpha val="12000"/>
              </a:srgbClr>
            </a:solidFill>
            <a:prstDash val="solid"/>
          </a:ln>
        </p:spPr>
        <p:txBody>
          <a:bodyPr/>
          <a:lstStyle/>
          <a:p>
            <a:endParaRPr lang="en-AU" sz="450"/>
          </a:p>
        </p:txBody>
      </p:sp>
      <p:sp>
        <p:nvSpPr>
          <p:cNvPr id="6" name="Shape 4"/>
          <p:cNvSpPr/>
          <p:nvPr/>
        </p:nvSpPr>
        <p:spPr>
          <a:xfrm>
            <a:off x="694156" y="2091183"/>
            <a:ext cx="104678" cy="104678"/>
          </a:xfrm>
          <a:prstGeom prst="ellipse">
            <a:avLst/>
          </a:prstGeom>
          <a:ln w="28575">
            <a:solidFill>
              <a:srgbClr val="0F1812">
                <a:alpha val="62000"/>
              </a:srgbClr>
            </a:solidFill>
            <a:prstDash val="solid"/>
          </a:ln>
        </p:spPr>
        <p:txBody>
          <a:bodyPr/>
          <a:lstStyle/>
          <a:p>
            <a:endParaRPr lang="en-AU" sz="450"/>
          </a:p>
        </p:txBody>
      </p:sp>
      <p:sp>
        <p:nvSpPr>
          <p:cNvPr id="7" name="Shape 5"/>
          <p:cNvSpPr/>
          <p:nvPr/>
        </p:nvSpPr>
        <p:spPr>
          <a:xfrm rot="2700000">
            <a:off x="779803" y="2172072"/>
            <a:ext cx="14275" cy="57097"/>
          </a:xfrm>
          <a:prstGeom prst="rect">
            <a:avLst/>
          </a:prstGeom>
          <a:solidFill>
            <a:srgbClr val="0F1812">
              <a:alpha val="62000"/>
            </a:srgbClr>
          </a:solidFill>
          <a:ln/>
        </p:spPr>
        <p:txBody>
          <a:bodyPr/>
          <a:lstStyle/>
          <a:p>
            <a:endParaRPr lang="en-AU" sz="450"/>
          </a:p>
        </p:txBody>
      </p:sp>
      <p:sp>
        <p:nvSpPr>
          <p:cNvPr id="8" name="Text 6"/>
          <p:cNvSpPr/>
          <p:nvPr/>
        </p:nvSpPr>
        <p:spPr>
          <a:xfrm>
            <a:off x="884481" y="2065013"/>
            <a:ext cx="1699832" cy="176050"/>
          </a:xfrm>
          <a:prstGeom prst="rect">
            <a:avLst/>
          </a:prstGeom>
          <a:noFill/>
          <a:ln/>
        </p:spPr>
        <p:txBody>
          <a:bodyPr wrap="square" lIns="12688" tIns="12688" rIns="12688" bIns="12688" rtlCol="0" anchor="t">
            <a:normAutofit lnSpcReduction="10000"/>
          </a:bodyPr>
          <a:lstStyle/>
          <a:p>
            <a:r>
              <a:rPr lang="en-US" sz="1049" dirty="0">
                <a:solidFill>
                  <a:srgbClr val="0F1911"/>
                </a:solidFill>
                <a:latin typeface="Arial" pitchFamily="34" charset="0"/>
                <a:ea typeface="Arial" pitchFamily="34" charset="-122"/>
                <a:cs typeface="Arial" pitchFamily="34" charset="-120"/>
              </a:rPr>
              <a:t>Overland Track transport</a:t>
            </a:r>
            <a:endParaRPr lang="en-US" sz="1049" dirty="0"/>
          </a:p>
        </p:txBody>
      </p:sp>
      <p:sp>
        <p:nvSpPr>
          <p:cNvPr id="9" name="Text 7"/>
          <p:cNvSpPr/>
          <p:nvPr/>
        </p:nvSpPr>
        <p:spPr>
          <a:xfrm>
            <a:off x="4714745" y="1715293"/>
            <a:ext cx="4291798" cy="154638"/>
          </a:xfrm>
          <a:prstGeom prst="rect">
            <a:avLst/>
          </a:prstGeom>
          <a:noFill/>
          <a:ln/>
        </p:spPr>
        <p:txBody>
          <a:bodyPr wrap="square" lIns="12688" tIns="12688" rIns="12688" bIns="12688" rtlCol="0" anchor="t">
            <a:normAutofit lnSpcReduction="10000"/>
          </a:bodyPr>
          <a:lstStyle/>
          <a:p>
            <a:r>
              <a:rPr lang="en-US" sz="899" spc="54" dirty="0">
                <a:solidFill>
                  <a:srgbClr val="0F1812">
                    <a:alpha val="62000"/>
                  </a:srgbClr>
                </a:solidFill>
                <a:latin typeface="Arial" pitchFamily="34" charset="0"/>
                <a:ea typeface="Arial" pitchFamily="34" charset="-122"/>
                <a:cs typeface="Arial" pitchFamily="34" charset="-120"/>
              </a:rPr>
              <a:t>TODAY, THEY ASK</a:t>
            </a:r>
            <a:endParaRPr lang="en-US" sz="899" dirty="0"/>
          </a:p>
        </p:txBody>
      </p:sp>
      <p:sp>
        <p:nvSpPr>
          <p:cNvPr id="10" name="Shape 8"/>
          <p:cNvSpPr/>
          <p:nvPr/>
        </p:nvSpPr>
        <p:spPr>
          <a:xfrm>
            <a:off x="4714744" y="1946061"/>
            <a:ext cx="3901635" cy="347341"/>
          </a:xfrm>
          <a:prstGeom prst="roundRect">
            <a:avLst>
              <a:gd name="adj" fmla="val 32877"/>
            </a:avLst>
          </a:prstGeom>
          <a:solidFill>
            <a:srgbClr val="093C31"/>
          </a:solidFill>
          <a:ln/>
        </p:spPr>
        <p:txBody>
          <a:bodyPr/>
          <a:lstStyle/>
          <a:p>
            <a:endParaRPr lang="en-AU" sz="450"/>
          </a:p>
        </p:txBody>
      </p:sp>
      <p:sp>
        <p:nvSpPr>
          <p:cNvPr id="11" name="Text 9"/>
          <p:cNvSpPr/>
          <p:nvPr/>
        </p:nvSpPr>
        <p:spPr>
          <a:xfrm>
            <a:off x="4857486" y="2050741"/>
            <a:ext cx="3977764" cy="157017"/>
          </a:xfrm>
          <a:prstGeom prst="rect">
            <a:avLst/>
          </a:prstGeom>
          <a:noFill/>
          <a:ln/>
        </p:spPr>
        <p:txBody>
          <a:bodyPr wrap="square" lIns="12688" tIns="12688" rIns="12688" bIns="12688" rtlCol="0" anchor="t">
            <a:normAutofit lnSpcReduction="10000"/>
          </a:bodyPr>
          <a:lstStyle/>
          <a:p>
            <a:r>
              <a:rPr lang="en-US" sz="937" dirty="0">
                <a:solidFill>
                  <a:srgbClr val="F9F5EB"/>
                </a:solidFill>
                <a:latin typeface="Arial" pitchFamily="34" charset="0"/>
                <a:ea typeface="Arial" pitchFamily="34" charset="-122"/>
                <a:cs typeface="Arial" pitchFamily="34" charset="-120"/>
              </a:rPr>
              <a:t>How do I get to Cradle Mountain without hiring a car?</a:t>
            </a:r>
            <a:endParaRPr lang="en-US" sz="937" dirty="0"/>
          </a:p>
        </p:txBody>
      </p:sp>
      <p:sp>
        <p:nvSpPr>
          <p:cNvPr id="12" name="Shape 10"/>
          <p:cNvSpPr/>
          <p:nvPr/>
        </p:nvSpPr>
        <p:spPr>
          <a:xfrm>
            <a:off x="4714744" y="2388563"/>
            <a:ext cx="3901635" cy="347341"/>
          </a:xfrm>
          <a:prstGeom prst="roundRect">
            <a:avLst>
              <a:gd name="adj" fmla="val 32877"/>
            </a:avLst>
          </a:prstGeom>
          <a:solidFill>
            <a:srgbClr val="093C31"/>
          </a:solidFill>
          <a:ln/>
        </p:spPr>
        <p:txBody>
          <a:bodyPr/>
          <a:lstStyle/>
          <a:p>
            <a:endParaRPr lang="en-AU" sz="450"/>
          </a:p>
        </p:txBody>
      </p:sp>
      <p:sp>
        <p:nvSpPr>
          <p:cNvPr id="13" name="Text 11"/>
          <p:cNvSpPr/>
          <p:nvPr/>
        </p:nvSpPr>
        <p:spPr>
          <a:xfrm>
            <a:off x="4857486" y="2493243"/>
            <a:ext cx="3977764" cy="157017"/>
          </a:xfrm>
          <a:prstGeom prst="rect">
            <a:avLst/>
          </a:prstGeom>
          <a:noFill/>
          <a:ln/>
        </p:spPr>
        <p:txBody>
          <a:bodyPr wrap="square" lIns="12688" tIns="12688" rIns="12688" bIns="12688" rtlCol="0" anchor="t">
            <a:normAutofit lnSpcReduction="10000"/>
          </a:bodyPr>
          <a:lstStyle/>
          <a:p>
            <a:r>
              <a:rPr lang="en-US" sz="937" dirty="0">
                <a:solidFill>
                  <a:srgbClr val="F9F5EB"/>
                </a:solidFill>
                <a:latin typeface="Arial" pitchFamily="34" charset="0"/>
                <a:ea typeface="Arial" pitchFamily="34" charset="-122"/>
                <a:cs typeface="Arial" pitchFamily="34" charset="-120"/>
              </a:rPr>
              <a:t>What's the best shore excursion in Burnie?</a:t>
            </a:r>
            <a:endParaRPr lang="en-US" sz="937" dirty="0"/>
          </a:p>
        </p:txBody>
      </p:sp>
      <p:sp>
        <p:nvSpPr>
          <p:cNvPr id="14" name="Shape 12"/>
          <p:cNvSpPr/>
          <p:nvPr/>
        </p:nvSpPr>
        <p:spPr>
          <a:xfrm>
            <a:off x="4714744" y="2831066"/>
            <a:ext cx="3901635" cy="347341"/>
          </a:xfrm>
          <a:prstGeom prst="roundRect">
            <a:avLst>
              <a:gd name="adj" fmla="val 32877"/>
            </a:avLst>
          </a:prstGeom>
          <a:solidFill>
            <a:srgbClr val="093C31"/>
          </a:solidFill>
          <a:ln/>
        </p:spPr>
        <p:txBody>
          <a:bodyPr/>
          <a:lstStyle/>
          <a:p>
            <a:endParaRPr lang="en-AU" sz="450"/>
          </a:p>
        </p:txBody>
      </p:sp>
      <p:sp>
        <p:nvSpPr>
          <p:cNvPr id="15" name="Text 13"/>
          <p:cNvSpPr/>
          <p:nvPr/>
        </p:nvSpPr>
        <p:spPr>
          <a:xfrm>
            <a:off x="4857486" y="2935746"/>
            <a:ext cx="3977764" cy="157017"/>
          </a:xfrm>
          <a:prstGeom prst="rect">
            <a:avLst/>
          </a:prstGeom>
          <a:noFill/>
          <a:ln/>
        </p:spPr>
        <p:txBody>
          <a:bodyPr wrap="square" lIns="12688" tIns="12688" rIns="12688" bIns="12688" rtlCol="0" anchor="t">
            <a:normAutofit lnSpcReduction="10000"/>
          </a:bodyPr>
          <a:lstStyle/>
          <a:p>
            <a:r>
              <a:rPr lang="en-US" sz="937" dirty="0">
                <a:solidFill>
                  <a:srgbClr val="F9F5EB"/>
                </a:solidFill>
                <a:latin typeface="Arial" pitchFamily="34" charset="0"/>
                <a:ea typeface="Arial" pitchFamily="34" charset="-122"/>
                <a:cs typeface="Arial" pitchFamily="34" charset="-120"/>
              </a:rPr>
              <a:t>How can I travel around Tasmania without driving?</a:t>
            </a:r>
            <a:endParaRPr lang="en-US" sz="937" dirty="0"/>
          </a:p>
        </p:txBody>
      </p:sp>
      <p:sp>
        <p:nvSpPr>
          <p:cNvPr id="16" name="Text 14"/>
          <p:cNvSpPr/>
          <p:nvPr/>
        </p:nvSpPr>
        <p:spPr>
          <a:xfrm>
            <a:off x="123184" y="4465472"/>
            <a:ext cx="8897632" cy="266453"/>
          </a:xfrm>
          <a:prstGeom prst="rect">
            <a:avLst/>
          </a:prstGeom>
          <a:noFill/>
          <a:ln/>
        </p:spPr>
        <p:txBody>
          <a:bodyPr wrap="square" lIns="12688" tIns="12688" rIns="12688" bIns="12688" rtlCol="0" anchor="t">
            <a:normAutofit lnSpcReduction="10000"/>
          </a:bodyPr>
          <a:lstStyle/>
          <a:p>
            <a:pPr algn="ctr"/>
            <a:r>
              <a:rPr lang="en-US" sz="1723" i="1" dirty="0">
                <a:solidFill>
                  <a:srgbClr val="D8662A"/>
                </a:solidFill>
                <a:latin typeface="Georgia" pitchFamily="34" charset="0"/>
                <a:ea typeface="Georgia" pitchFamily="34" charset="-122"/>
                <a:cs typeface="Georgia" pitchFamily="34" charset="-120"/>
              </a:rPr>
              <a:t>Google helped people find websites. AI recommends businesses it trusts.</a:t>
            </a:r>
            <a:endParaRPr lang="en-US" sz="1723" dirty="0"/>
          </a:p>
        </p:txBody>
      </p:sp>
    </p:spTree>
    <p:extLst>
      <p:ext uri="{BB962C8B-B14F-4D97-AF65-F5344CB8AC3E}">
        <p14:creationId xmlns:p14="http://schemas.microsoft.com/office/powerpoint/2010/main" val="1615698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35"/>
        <p:cNvGrpSpPr/>
        <p:nvPr/>
      </p:nvGrpSpPr>
      <p:grpSpPr>
        <a:xfrm>
          <a:off x="0" y="0"/>
          <a:ext cx="0" cy="0"/>
          <a:chOff x="0" y="0"/>
          <a:chExt cx="0" cy="0"/>
        </a:xfrm>
      </p:grpSpPr>
      <p:sp>
        <p:nvSpPr>
          <p:cNvPr id="36" name="Google Shape;36;g3c5d817bbb8_0_28"/>
          <p:cNvSpPr/>
          <p:nvPr/>
        </p:nvSpPr>
        <p:spPr>
          <a:xfrm>
            <a:off x="5076754" y="1539450"/>
            <a:ext cx="3136200" cy="9681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F5A623"/>
              </a:buClr>
              <a:buSzPts val="4200"/>
              <a:buFont typeface="Trebuchet MS"/>
              <a:buNone/>
            </a:pPr>
            <a:r>
              <a:rPr lang="en-US" sz="2400" b="1" i="0" u="none" strike="noStrike" cap="none">
                <a:solidFill>
                  <a:srgbClr val="C7FF96"/>
                </a:solidFill>
                <a:latin typeface="Hanken Grotesk"/>
                <a:ea typeface="Hanken Grotesk"/>
                <a:cs typeface="Hanken Grotesk"/>
                <a:sym typeface="Hanken Grotesk"/>
              </a:rPr>
              <a:t>88% of the queries AI is answering are informational</a:t>
            </a:r>
            <a:endParaRPr sz="2400" b="1" i="0" u="none" strike="noStrike" cap="none">
              <a:solidFill>
                <a:srgbClr val="C7FF96"/>
              </a:solidFill>
              <a:latin typeface="Hanken Grotesk"/>
              <a:ea typeface="Hanken Grotesk"/>
              <a:cs typeface="Hanken Grotesk"/>
              <a:sym typeface="Hanken Grotesk"/>
            </a:endParaRPr>
          </a:p>
        </p:txBody>
      </p:sp>
      <p:pic>
        <p:nvPicPr>
          <p:cNvPr id="37" name="Google Shape;37;g3c5d817bbb8_0_28" descr="/home/claude/ai-overviews-chart-clean.png"/>
          <p:cNvPicPr preferRelativeResize="0"/>
          <p:nvPr/>
        </p:nvPicPr>
        <p:blipFill rotWithShape="1">
          <a:blip r:embed="rId3">
            <a:alphaModFix/>
          </a:blip>
          <a:srcRect l="3104" t="2099" r="1102" b="2934"/>
          <a:stretch/>
        </p:blipFill>
        <p:spPr>
          <a:xfrm>
            <a:off x="446625" y="1118762"/>
            <a:ext cx="4227675" cy="2905976"/>
          </a:xfrm>
          <a:prstGeom prst="rect">
            <a:avLst/>
          </a:prstGeom>
          <a:noFill/>
          <a:ln>
            <a:noFill/>
          </a:ln>
        </p:spPr>
      </p:pic>
      <p:sp>
        <p:nvSpPr>
          <p:cNvPr id="38" name="Google Shape;38;g3c5d817bbb8_0_28"/>
          <p:cNvSpPr/>
          <p:nvPr/>
        </p:nvSpPr>
        <p:spPr>
          <a:xfrm>
            <a:off x="5076750" y="2635925"/>
            <a:ext cx="3780600" cy="968100"/>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Clr>
                <a:srgbClr val="666666"/>
              </a:buClr>
              <a:buSzPts val="1100"/>
              <a:buFont typeface="Calibri"/>
              <a:buNone/>
            </a:pPr>
            <a:r>
              <a:rPr lang="en-US" sz="1200" b="0" i="0" u="none" strike="noStrike" cap="none">
                <a:solidFill>
                  <a:srgbClr val="EDF0F5"/>
                </a:solidFill>
                <a:latin typeface="Calibri"/>
                <a:ea typeface="Calibri"/>
                <a:cs typeface="Calibri"/>
                <a:sym typeface="Calibri"/>
              </a:rPr>
              <a:t>“I want to learn” queries are absorbed by AI.</a:t>
            </a:r>
            <a:endParaRPr sz="1200" b="0" i="0" u="none" strike="noStrike" cap="none">
              <a:solidFill>
                <a:srgbClr val="EDF0F5"/>
              </a:solidFill>
              <a:latin typeface="Calibri"/>
              <a:ea typeface="Calibri"/>
              <a:cs typeface="Calibri"/>
              <a:sym typeface="Calibri"/>
            </a:endParaRPr>
          </a:p>
          <a:p>
            <a:pPr marL="0" marR="0" lvl="0" indent="0" algn="l" rtl="0">
              <a:lnSpc>
                <a:spcPct val="120000"/>
              </a:lnSpc>
              <a:spcBef>
                <a:spcPts val="0"/>
              </a:spcBef>
              <a:spcAft>
                <a:spcPts val="0"/>
              </a:spcAft>
              <a:buClr>
                <a:srgbClr val="666666"/>
              </a:buClr>
              <a:buSzPts val="1100"/>
              <a:buFont typeface="Calibri"/>
              <a:buNone/>
            </a:pPr>
            <a:br>
              <a:rPr lang="en-US" sz="1200" b="0" i="0" u="none" strike="noStrike" cap="none">
                <a:solidFill>
                  <a:srgbClr val="EDF0F5"/>
                </a:solidFill>
                <a:latin typeface="Calibri"/>
                <a:ea typeface="Calibri"/>
                <a:cs typeface="Calibri"/>
                <a:sym typeface="Calibri"/>
              </a:rPr>
            </a:br>
            <a:r>
              <a:rPr lang="en-US" sz="1200" b="0" i="0" u="none" strike="noStrike" cap="none">
                <a:solidFill>
                  <a:srgbClr val="EDF0F5"/>
                </a:solidFill>
                <a:latin typeface="Calibri"/>
                <a:ea typeface="Calibri"/>
                <a:cs typeface="Calibri"/>
                <a:sym typeface="Calibri"/>
              </a:rPr>
              <a:t>The clicks that remain are high-intent: people </a:t>
            </a:r>
            <a:br>
              <a:rPr lang="en-US" sz="1200" b="0" i="0" u="none" strike="noStrike" cap="none">
                <a:solidFill>
                  <a:srgbClr val="EDF0F5"/>
                </a:solidFill>
                <a:latin typeface="Calibri"/>
                <a:ea typeface="Calibri"/>
                <a:cs typeface="Calibri"/>
                <a:sym typeface="Calibri"/>
              </a:rPr>
            </a:br>
            <a:r>
              <a:rPr lang="en-US" sz="1200" b="0" i="0" u="none" strike="noStrike" cap="none">
                <a:solidFill>
                  <a:srgbClr val="EDF0F5"/>
                </a:solidFill>
                <a:latin typeface="Calibri"/>
                <a:ea typeface="Calibri"/>
                <a:cs typeface="Calibri"/>
                <a:sym typeface="Calibri"/>
              </a:rPr>
              <a:t>ready to act.</a:t>
            </a:r>
            <a:endParaRPr sz="1200" b="0" i="0" u="none" strike="noStrike" cap="none">
              <a:solidFill>
                <a:srgbClr val="EDF0F5"/>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1C15"/>
        </a:solidFill>
        <a:effectLst/>
      </p:bgPr>
    </p:bg>
    <p:spTree>
      <p:nvGrpSpPr>
        <p:cNvPr id="1" name=""/>
        <p:cNvGrpSpPr/>
        <p:nvPr/>
      </p:nvGrpSpPr>
      <p:grpSpPr>
        <a:xfrm>
          <a:off x="0" y="0"/>
          <a:ext cx="0" cy="0"/>
          <a:chOff x="0" y="0"/>
          <a:chExt cx="0" cy="0"/>
        </a:xfrm>
      </p:grpSpPr>
      <p:sp>
        <p:nvSpPr>
          <p:cNvPr id="2" name="Text 0"/>
          <p:cNvSpPr/>
          <p:nvPr/>
        </p:nvSpPr>
        <p:spPr>
          <a:xfrm>
            <a:off x="527624" y="478190"/>
            <a:ext cx="1019506" cy="154638"/>
          </a:xfrm>
          <a:prstGeom prst="rect">
            <a:avLst/>
          </a:prstGeom>
          <a:noFill/>
          <a:ln/>
        </p:spPr>
        <p:txBody>
          <a:bodyPr wrap="square" lIns="12688" tIns="12688" rIns="12688" bIns="12688" rtlCol="0" anchor="t">
            <a:normAutofit lnSpcReduction="10000"/>
          </a:bodyPr>
          <a:lstStyle/>
          <a:p>
            <a:r>
              <a:rPr lang="en-US" sz="899" spc="90" dirty="0">
                <a:solidFill>
                  <a:srgbClr val="F8F5EB">
                    <a:alpha val="60000"/>
                  </a:srgbClr>
                </a:solidFill>
                <a:latin typeface="Arial" pitchFamily="34" charset="0"/>
                <a:ea typeface="Arial" pitchFamily="34" charset="-122"/>
                <a:cs typeface="Arial" pitchFamily="34" charset="-120"/>
              </a:rPr>
              <a:t>THE REFRAME</a:t>
            </a:r>
            <a:endParaRPr lang="en-US" sz="899" dirty="0"/>
          </a:p>
        </p:txBody>
      </p:sp>
      <p:sp>
        <p:nvSpPr>
          <p:cNvPr id="3" name="Text 1"/>
          <p:cNvSpPr/>
          <p:nvPr/>
        </p:nvSpPr>
        <p:spPr>
          <a:xfrm>
            <a:off x="527622" y="1572553"/>
            <a:ext cx="8897632" cy="230768"/>
          </a:xfrm>
          <a:prstGeom prst="rect">
            <a:avLst/>
          </a:prstGeom>
          <a:noFill/>
          <a:ln/>
        </p:spPr>
        <p:txBody>
          <a:bodyPr wrap="square" lIns="12688" tIns="12688" rIns="12688" bIns="12688" rtlCol="0" anchor="t">
            <a:normAutofit lnSpcReduction="10000"/>
          </a:bodyPr>
          <a:lstStyle/>
          <a:p>
            <a:r>
              <a:rPr lang="en-US" sz="1424" dirty="0">
                <a:solidFill>
                  <a:srgbClr val="FAF6EB">
                    <a:alpha val="55000"/>
                  </a:srgbClr>
                </a:solidFill>
                <a:latin typeface="Arial" pitchFamily="34" charset="0"/>
                <a:ea typeface="Arial" pitchFamily="34" charset="-122"/>
                <a:cs typeface="Arial" pitchFamily="34" charset="-120"/>
              </a:rPr>
              <a:t>Instead of asking</a:t>
            </a:r>
            <a:endParaRPr lang="en-US" sz="1424" dirty="0"/>
          </a:p>
        </p:txBody>
      </p:sp>
      <p:sp>
        <p:nvSpPr>
          <p:cNvPr id="4" name="Text 2"/>
          <p:cNvSpPr/>
          <p:nvPr/>
        </p:nvSpPr>
        <p:spPr>
          <a:xfrm>
            <a:off x="527622" y="1850899"/>
            <a:ext cx="8897632" cy="285486"/>
          </a:xfrm>
          <a:prstGeom prst="rect">
            <a:avLst/>
          </a:prstGeom>
          <a:noFill/>
          <a:ln/>
        </p:spPr>
        <p:txBody>
          <a:bodyPr wrap="square" lIns="12688" tIns="12688" rIns="12688" bIns="12688" rtlCol="0" anchor="t">
            <a:normAutofit fontScale="92500" lnSpcReduction="20000"/>
          </a:bodyPr>
          <a:lstStyle/>
          <a:p>
            <a:r>
              <a:rPr lang="en-US" sz="2098" strike="sngStrike" dirty="0">
                <a:solidFill>
                  <a:srgbClr val="FAF6EB">
                    <a:alpha val="55000"/>
                  </a:srgbClr>
                </a:solidFill>
                <a:latin typeface="Georgia" pitchFamily="34" charset="0"/>
                <a:ea typeface="Georgia" pitchFamily="34" charset="-122"/>
                <a:cs typeface="Georgia" pitchFamily="34" charset="-120"/>
              </a:rPr>
              <a:t>How do we optimise for ChatGPT?</a:t>
            </a:r>
            <a:endParaRPr lang="en-US" sz="2098" dirty="0"/>
          </a:p>
        </p:txBody>
      </p:sp>
      <p:sp>
        <p:nvSpPr>
          <p:cNvPr id="5" name="Text 3"/>
          <p:cNvSpPr/>
          <p:nvPr/>
        </p:nvSpPr>
        <p:spPr>
          <a:xfrm>
            <a:off x="527622" y="2383807"/>
            <a:ext cx="8897632" cy="230768"/>
          </a:xfrm>
          <a:prstGeom prst="rect">
            <a:avLst/>
          </a:prstGeom>
          <a:noFill/>
          <a:ln/>
        </p:spPr>
        <p:txBody>
          <a:bodyPr wrap="square" lIns="12688" tIns="12688" rIns="12688" bIns="12688" rtlCol="0" anchor="t">
            <a:normAutofit lnSpcReduction="10000"/>
          </a:bodyPr>
          <a:lstStyle/>
          <a:p>
            <a:r>
              <a:rPr lang="en-US" sz="1424" dirty="0">
                <a:solidFill>
                  <a:srgbClr val="D8662A"/>
                </a:solidFill>
                <a:latin typeface="Arial" pitchFamily="34" charset="0"/>
                <a:ea typeface="Arial" pitchFamily="34" charset="-122"/>
                <a:cs typeface="Arial" pitchFamily="34" charset="-120"/>
              </a:rPr>
              <a:t>We asked</a:t>
            </a:r>
            <a:endParaRPr lang="en-US" sz="1424" dirty="0"/>
          </a:p>
        </p:txBody>
      </p:sp>
      <p:sp>
        <p:nvSpPr>
          <p:cNvPr id="6" name="Text 4"/>
          <p:cNvSpPr/>
          <p:nvPr/>
        </p:nvSpPr>
        <p:spPr>
          <a:xfrm>
            <a:off x="527622" y="2662154"/>
            <a:ext cx="8331419" cy="666132"/>
          </a:xfrm>
          <a:prstGeom prst="rect">
            <a:avLst/>
          </a:prstGeom>
          <a:noFill/>
          <a:ln/>
        </p:spPr>
        <p:txBody>
          <a:bodyPr wrap="square" lIns="12688" tIns="12688" rIns="12688" bIns="12688" rtlCol="0" anchor="t">
            <a:normAutofit/>
          </a:bodyPr>
          <a:lstStyle/>
          <a:p>
            <a:r>
              <a:rPr lang="en-US" sz="2547" dirty="0">
                <a:solidFill>
                  <a:srgbClr val="F9F5EB"/>
                </a:solidFill>
                <a:latin typeface="Georgia" pitchFamily="34" charset="0"/>
                <a:ea typeface="Georgia" pitchFamily="34" charset="-122"/>
                <a:cs typeface="Georgia" pitchFamily="34" charset="-120"/>
              </a:rPr>
              <a:t>How do we become the business AI wants to recommend?</a:t>
            </a:r>
            <a:endParaRPr lang="en-US" sz="2547" dirty="0"/>
          </a:p>
        </p:txBody>
      </p:sp>
    </p:spTree>
    <p:extLst>
      <p:ext uri="{BB962C8B-B14F-4D97-AF65-F5344CB8AC3E}">
        <p14:creationId xmlns:p14="http://schemas.microsoft.com/office/powerpoint/2010/main" val="14366520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9F5EB"/>
        </a:solidFill>
        <a:effectLst/>
      </p:bgPr>
    </p:bg>
    <p:spTree>
      <p:nvGrpSpPr>
        <p:cNvPr id="1" name=""/>
        <p:cNvGrpSpPr/>
        <p:nvPr/>
      </p:nvGrpSpPr>
      <p:grpSpPr>
        <a:xfrm>
          <a:off x="0" y="0"/>
          <a:ext cx="0" cy="0"/>
          <a:chOff x="0" y="0"/>
          <a:chExt cx="0" cy="0"/>
        </a:xfrm>
      </p:grpSpPr>
      <p:sp>
        <p:nvSpPr>
          <p:cNvPr id="2" name="Text 0"/>
          <p:cNvSpPr/>
          <p:nvPr/>
        </p:nvSpPr>
        <p:spPr>
          <a:xfrm>
            <a:off x="527624" y="478190"/>
            <a:ext cx="948562" cy="154638"/>
          </a:xfrm>
          <a:prstGeom prst="rect">
            <a:avLst/>
          </a:prstGeom>
          <a:noFill/>
          <a:ln/>
        </p:spPr>
        <p:txBody>
          <a:bodyPr wrap="square" lIns="12688" tIns="12688" rIns="12688" bIns="12688" rtlCol="0" anchor="t">
            <a:normAutofit lnSpcReduction="10000"/>
          </a:bodyPr>
          <a:lstStyle/>
          <a:p>
            <a:r>
              <a:rPr lang="en-US" sz="899" spc="90" dirty="0">
                <a:solidFill>
                  <a:srgbClr val="0F1812">
                    <a:alpha val="62000"/>
                  </a:srgbClr>
                </a:solidFill>
                <a:latin typeface="Arial" pitchFamily="34" charset="0"/>
                <a:ea typeface="Arial" pitchFamily="34" charset="-122"/>
                <a:cs typeface="Arial" pitchFamily="34" charset="-120"/>
              </a:rPr>
              <a:t>THE REBUILD</a:t>
            </a:r>
            <a:endParaRPr lang="en-US" sz="899" dirty="0"/>
          </a:p>
        </p:txBody>
      </p:sp>
      <p:sp>
        <p:nvSpPr>
          <p:cNvPr id="3" name="Text 1"/>
          <p:cNvSpPr/>
          <p:nvPr/>
        </p:nvSpPr>
        <p:spPr>
          <a:xfrm>
            <a:off x="527624" y="906418"/>
            <a:ext cx="6807220" cy="342582"/>
          </a:xfrm>
          <a:prstGeom prst="rect">
            <a:avLst/>
          </a:prstGeom>
          <a:noFill/>
          <a:ln/>
        </p:spPr>
        <p:txBody>
          <a:bodyPr wrap="square" lIns="12688" tIns="12688" rIns="12688" bIns="12688" rtlCol="0" anchor="t">
            <a:normAutofit fontScale="92500" lnSpcReduction="20000"/>
          </a:bodyPr>
          <a:lstStyle/>
          <a:p>
            <a:r>
              <a:rPr lang="en-US" sz="2547" dirty="0">
                <a:solidFill>
                  <a:srgbClr val="0F1911"/>
                </a:solidFill>
                <a:latin typeface="Georgia" pitchFamily="34" charset="0"/>
                <a:ea typeface="Georgia" pitchFamily="34" charset="-122"/>
                <a:cs typeface="Georgia" pitchFamily="34" charset="-120"/>
              </a:rPr>
              <a:t>We Rebuilt the Website Around Questions</a:t>
            </a:r>
            <a:endParaRPr lang="en-US" sz="2547" dirty="0"/>
          </a:p>
        </p:txBody>
      </p:sp>
      <p:sp>
        <p:nvSpPr>
          <p:cNvPr id="4" name="Text 2"/>
          <p:cNvSpPr/>
          <p:nvPr/>
        </p:nvSpPr>
        <p:spPr>
          <a:xfrm>
            <a:off x="527622" y="1620133"/>
            <a:ext cx="5222796" cy="230768"/>
          </a:xfrm>
          <a:prstGeom prst="rect">
            <a:avLst/>
          </a:prstGeom>
          <a:noFill/>
          <a:ln/>
        </p:spPr>
        <p:txBody>
          <a:bodyPr wrap="square" lIns="12688" tIns="12688" rIns="12688" bIns="12688" rtlCol="0" anchor="t">
            <a:normAutofit lnSpcReduction="10000"/>
          </a:bodyPr>
          <a:lstStyle/>
          <a:p>
            <a:r>
              <a:rPr lang="en-US" sz="1424" dirty="0">
                <a:solidFill>
                  <a:srgbClr val="0F1911"/>
                </a:solidFill>
                <a:latin typeface="Arial" pitchFamily="34" charset="0"/>
                <a:ea typeface="Arial" pitchFamily="34" charset="-122"/>
                <a:cs typeface="Arial" pitchFamily="34" charset="-120"/>
              </a:rPr>
              <a:t>Instead of describing tours, we answered traveller questions.</a:t>
            </a:r>
            <a:endParaRPr lang="en-US" sz="1424" dirty="0"/>
          </a:p>
        </p:txBody>
      </p:sp>
      <p:sp>
        <p:nvSpPr>
          <p:cNvPr id="5" name="Shape 3"/>
          <p:cNvSpPr/>
          <p:nvPr/>
        </p:nvSpPr>
        <p:spPr>
          <a:xfrm>
            <a:off x="527624" y="2286266"/>
            <a:ext cx="3987280" cy="506737"/>
          </a:xfrm>
          <a:prstGeom prst="roundRect">
            <a:avLst>
              <a:gd name="adj" fmla="val 3756"/>
            </a:avLst>
          </a:prstGeom>
          <a:solidFill>
            <a:srgbClr val="D5632A">
              <a:alpha val="14000"/>
            </a:srgbClr>
          </a:solidFill>
          <a:ln/>
        </p:spPr>
        <p:txBody>
          <a:bodyPr/>
          <a:lstStyle/>
          <a:p>
            <a:endParaRPr lang="en-AU" sz="450"/>
          </a:p>
        </p:txBody>
      </p:sp>
      <p:sp>
        <p:nvSpPr>
          <p:cNvPr id="6" name="Text 4"/>
          <p:cNvSpPr/>
          <p:nvPr/>
        </p:nvSpPr>
        <p:spPr>
          <a:xfrm>
            <a:off x="717948" y="2457558"/>
            <a:ext cx="3967297" cy="183186"/>
          </a:xfrm>
          <a:prstGeom prst="rect">
            <a:avLst/>
          </a:prstGeom>
          <a:noFill/>
          <a:ln/>
        </p:spPr>
        <p:txBody>
          <a:bodyPr wrap="square" lIns="12688" tIns="12688" rIns="12688" bIns="12688" rtlCol="0" anchor="t">
            <a:normAutofit lnSpcReduction="10000"/>
          </a:bodyPr>
          <a:lstStyle/>
          <a:p>
            <a:r>
              <a:rPr lang="en-US" sz="1124" b="1" dirty="0">
                <a:solidFill>
                  <a:srgbClr val="0F1911"/>
                </a:solidFill>
                <a:latin typeface="Arial" pitchFamily="34" charset="0"/>
                <a:ea typeface="Arial" pitchFamily="34" charset="-122"/>
                <a:cs typeface="Arial" pitchFamily="34" charset="-120"/>
              </a:rPr>
              <a:t>How do I get to the Overland Track?</a:t>
            </a:r>
            <a:endParaRPr lang="en-US" sz="1124" dirty="0"/>
          </a:p>
        </p:txBody>
      </p:sp>
      <p:sp>
        <p:nvSpPr>
          <p:cNvPr id="7" name="Shape 5"/>
          <p:cNvSpPr/>
          <p:nvPr/>
        </p:nvSpPr>
        <p:spPr>
          <a:xfrm>
            <a:off x="4629099" y="2286266"/>
            <a:ext cx="3987280" cy="506737"/>
          </a:xfrm>
          <a:prstGeom prst="roundRect">
            <a:avLst>
              <a:gd name="adj" fmla="val 3756"/>
            </a:avLst>
          </a:prstGeom>
          <a:solidFill>
            <a:srgbClr val="D5632A">
              <a:alpha val="14000"/>
            </a:srgbClr>
          </a:solidFill>
          <a:ln/>
        </p:spPr>
        <p:txBody>
          <a:bodyPr/>
          <a:lstStyle/>
          <a:p>
            <a:endParaRPr lang="en-AU" sz="450"/>
          </a:p>
        </p:txBody>
      </p:sp>
      <p:sp>
        <p:nvSpPr>
          <p:cNvPr id="8" name="Text 6"/>
          <p:cNvSpPr/>
          <p:nvPr/>
        </p:nvSpPr>
        <p:spPr>
          <a:xfrm>
            <a:off x="4819423" y="2457558"/>
            <a:ext cx="3967297" cy="183186"/>
          </a:xfrm>
          <a:prstGeom prst="rect">
            <a:avLst/>
          </a:prstGeom>
          <a:noFill/>
          <a:ln/>
        </p:spPr>
        <p:txBody>
          <a:bodyPr wrap="square" lIns="12688" tIns="12688" rIns="12688" bIns="12688" rtlCol="0" anchor="t">
            <a:normAutofit lnSpcReduction="10000"/>
          </a:bodyPr>
          <a:lstStyle/>
          <a:p>
            <a:r>
              <a:rPr lang="en-US" sz="1124" b="1" dirty="0">
                <a:solidFill>
                  <a:srgbClr val="0F1911"/>
                </a:solidFill>
                <a:latin typeface="Arial" pitchFamily="34" charset="0"/>
                <a:ea typeface="Arial" pitchFamily="34" charset="-122"/>
                <a:cs typeface="Arial" pitchFamily="34" charset="-120"/>
              </a:rPr>
              <a:t>Which airport should I fly into?</a:t>
            </a:r>
            <a:endParaRPr lang="en-US" sz="1124" dirty="0"/>
          </a:p>
        </p:txBody>
      </p:sp>
      <p:sp>
        <p:nvSpPr>
          <p:cNvPr id="9" name="Shape 7"/>
          <p:cNvSpPr/>
          <p:nvPr/>
        </p:nvSpPr>
        <p:spPr>
          <a:xfrm>
            <a:off x="527624" y="2907198"/>
            <a:ext cx="3987280" cy="506737"/>
          </a:xfrm>
          <a:prstGeom prst="roundRect">
            <a:avLst>
              <a:gd name="adj" fmla="val 3756"/>
            </a:avLst>
          </a:prstGeom>
          <a:solidFill>
            <a:srgbClr val="D5632A">
              <a:alpha val="14000"/>
            </a:srgbClr>
          </a:solidFill>
          <a:ln/>
        </p:spPr>
        <p:txBody>
          <a:bodyPr/>
          <a:lstStyle/>
          <a:p>
            <a:endParaRPr lang="en-AU" sz="450"/>
          </a:p>
        </p:txBody>
      </p:sp>
      <p:sp>
        <p:nvSpPr>
          <p:cNvPr id="10" name="Text 8"/>
          <p:cNvSpPr/>
          <p:nvPr/>
        </p:nvSpPr>
        <p:spPr>
          <a:xfrm>
            <a:off x="717948" y="3078489"/>
            <a:ext cx="3967297" cy="183186"/>
          </a:xfrm>
          <a:prstGeom prst="rect">
            <a:avLst/>
          </a:prstGeom>
          <a:noFill/>
          <a:ln/>
        </p:spPr>
        <p:txBody>
          <a:bodyPr wrap="square" lIns="12688" tIns="12688" rIns="12688" bIns="12688" rtlCol="0" anchor="t">
            <a:normAutofit lnSpcReduction="10000"/>
          </a:bodyPr>
          <a:lstStyle/>
          <a:p>
            <a:r>
              <a:rPr lang="en-US" sz="1124" b="1" dirty="0">
                <a:solidFill>
                  <a:srgbClr val="0F1911"/>
                </a:solidFill>
                <a:latin typeface="Arial" pitchFamily="34" charset="0"/>
                <a:ea typeface="Arial" pitchFamily="34" charset="-122"/>
                <a:cs typeface="Arial" pitchFamily="34" charset="-120"/>
              </a:rPr>
              <a:t>Can I leave luggage?</a:t>
            </a:r>
            <a:endParaRPr lang="en-US" sz="1124" dirty="0"/>
          </a:p>
        </p:txBody>
      </p:sp>
      <p:sp>
        <p:nvSpPr>
          <p:cNvPr id="11" name="Shape 9"/>
          <p:cNvSpPr/>
          <p:nvPr/>
        </p:nvSpPr>
        <p:spPr>
          <a:xfrm>
            <a:off x="4629099" y="2907198"/>
            <a:ext cx="3987280" cy="506737"/>
          </a:xfrm>
          <a:prstGeom prst="roundRect">
            <a:avLst>
              <a:gd name="adj" fmla="val 3756"/>
            </a:avLst>
          </a:prstGeom>
          <a:solidFill>
            <a:srgbClr val="D5632A">
              <a:alpha val="14000"/>
            </a:srgbClr>
          </a:solidFill>
          <a:ln/>
        </p:spPr>
        <p:txBody>
          <a:bodyPr/>
          <a:lstStyle/>
          <a:p>
            <a:endParaRPr lang="en-AU" sz="450"/>
          </a:p>
        </p:txBody>
      </p:sp>
      <p:sp>
        <p:nvSpPr>
          <p:cNvPr id="12" name="Text 10"/>
          <p:cNvSpPr/>
          <p:nvPr/>
        </p:nvSpPr>
        <p:spPr>
          <a:xfrm>
            <a:off x="4819423" y="3078489"/>
            <a:ext cx="3967297" cy="183186"/>
          </a:xfrm>
          <a:prstGeom prst="rect">
            <a:avLst/>
          </a:prstGeom>
          <a:noFill/>
          <a:ln/>
        </p:spPr>
        <p:txBody>
          <a:bodyPr wrap="square" lIns="12688" tIns="12688" rIns="12688" bIns="12688" rtlCol="0" anchor="t">
            <a:normAutofit lnSpcReduction="10000"/>
          </a:bodyPr>
          <a:lstStyle/>
          <a:p>
            <a:r>
              <a:rPr lang="en-US" sz="1124" b="1" dirty="0">
                <a:solidFill>
                  <a:srgbClr val="0F1911"/>
                </a:solidFill>
                <a:latin typeface="Arial" pitchFamily="34" charset="0"/>
                <a:ea typeface="Arial" pitchFamily="34" charset="-122"/>
                <a:cs typeface="Arial" pitchFamily="34" charset="-120"/>
              </a:rPr>
              <a:t>What if I finish early?</a:t>
            </a:r>
            <a:endParaRPr lang="en-US" sz="1124" dirty="0"/>
          </a:p>
        </p:txBody>
      </p:sp>
      <p:sp>
        <p:nvSpPr>
          <p:cNvPr id="13" name="Text 11"/>
          <p:cNvSpPr/>
          <p:nvPr/>
        </p:nvSpPr>
        <p:spPr>
          <a:xfrm>
            <a:off x="123184" y="4465472"/>
            <a:ext cx="8897632" cy="266453"/>
          </a:xfrm>
          <a:prstGeom prst="rect">
            <a:avLst/>
          </a:prstGeom>
          <a:noFill/>
          <a:ln/>
        </p:spPr>
        <p:txBody>
          <a:bodyPr wrap="square" lIns="12688" tIns="12688" rIns="12688" bIns="12688" rtlCol="0" anchor="t">
            <a:normAutofit lnSpcReduction="10000"/>
          </a:bodyPr>
          <a:lstStyle/>
          <a:p>
            <a:pPr algn="ctr"/>
            <a:r>
              <a:rPr lang="en-US" sz="1723" i="1" dirty="0">
                <a:solidFill>
                  <a:srgbClr val="D8662A"/>
                </a:solidFill>
                <a:latin typeface="Georgia" pitchFamily="34" charset="0"/>
                <a:ea typeface="Georgia" pitchFamily="34" charset="-122"/>
                <a:cs typeface="Georgia" pitchFamily="34" charset="-120"/>
              </a:rPr>
              <a:t>Every customer question became another helpful answer online.</a:t>
            </a:r>
            <a:endParaRPr lang="en-US" sz="1723" dirty="0"/>
          </a:p>
        </p:txBody>
      </p:sp>
    </p:spTree>
    <p:extLst>
      <p:ext uri="{BB962C8B-B14F-4D97-AF65-F5344CB8AC3E}">
        <p14:creationId xmlns:p14="http://schemas.microsoft.com/office/powerpoint/2010/main" val="20215167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9F5EB"/>
        </a:solidFill>
        <a:effectLst/>
      </p:bgPr>
    </p:bg>
    <p:spTree>
      <p:nvGrpSpPr>
        <p:cNvPr id="1" name=""/>
        <p:cNvGrpSpPr/>
        <p:nvPr/>
      </p:nvGrpSpPr>
      <p:grpSpPr>
        <a:xfrm>
          <a:off x="0" y="0"/>
          <a:ext cx="0" cy="0"/>
          <a:chOff x="0" y="0"/>
          <a:chExt cx="0" cy="0"/>
        </a:xfrm>
      </p:grpSpPr>
      <p:sp>
        <p:nvSpPr>
          <p:cNvPr id="2" name="Text 0"/>
          <p:cNvSpPr/>
          <p:nvPr/>
        </p:nvSpPr>
        <p:spPr>
          <a:xfrm>
            <a:off x="527624" y="478190"/>
            <a:ext cx="814444" cy="154638"/>
          </a:xfrm>
          <a:prstGeom prst="rect">
            <a:avLst/>
          </a:prstGeom>
          <a:noFill/>
          <a:ln/>
        </p:spPr>
        <p:txBody>
          <a:bodyPr wrap="square" lIns="12688" tIns="12688" rIns="12688" bIns="12688" rtlCol="0" anchor="t">
            <a:normAutofit lnSpcReduction="10000"/>
          </a:bodyPr>
          <a:lstStyle/>
          <a:p>
            <a:r>
              <a:rPr lang="en-US" sz="899" spc="90" dirty="0">
                <a:solidFill>
                  <a:srgbClr val="0F1812">
                    <a:alpha val="62000"/>
                  </a:srgbClr>
                </a:solidFill>
                <a:latin typeface="Arial" pitchFamily="34" charset="0"/>
                <a:ea typeface="Arial" pitchFamily="34" charset="-122"/>
                <a:cs typeface="Arial" pitchFamily="34" charset="-120"/>
              </a:rPr>
              <a:t>THE PROOF</a:t>
            </a:r>
            <a:endParaRPr lang="en-US" sz="899" dirty="0"/>
          </a:p>
        </p:txBody>
      </p:sp>
      <p:sp>
        <p:nvSpPr>
          <p:cNvPr id="3" name="Text 1"/>
          <p:cNvSpPr/>
          <p:nvPr/>
        </p:nvSpPr>
        <p:spPr>
          <a:xfrm>
            <a:off x="527624" y="906418"/>
            <a:ext cx="5078274" cy="342582"/>
          </a:xfrm>
          <a:prstGeom prst="rect">
            <a:avLst/>
          </a:prstGeom>
          <a:noFill/>
          <a:ln/>
        </p:spPr>
        <p:txBody>
          <a:bodyPr wrap="square" lIns="12688" tIns="12688" rIns="12688" bIns="12688" rtlCol="0" anchor="t">
            <a:normAutofit fontScale="92500" lnSpcReduction="20000"/>
          </a:bodyPr>
          <a:lstStyle/>
          <a:p>
            <a:r>
              <a:rPr lang="en-US" sz="2547" dirty="0">
                <a:solidFill>
                  <a:srgbClr val="0F1911"/>
                </a:solidFill>
                <a:latin typeface="Georgia" pitchFamily="34" charset="0"/>
                <a:ea typeface="Georgia" pitchFamily="34" charset="-122"/>
                <a:cs typeface="Georgia" pitchFamily="34" charset="-120"/>
              </a:rPr>
              <a:t>We Made Our Expertise Visible</a:t>
            </a:r>
            <a:endParaRPr lang="en-US" sz="2547" dirty="0"/>
          </a:p>
        </p:txBody>
      </p:sp>
      <p:sp>
        <p:nvSpPr>
          <p:cNvPr id="4" name="Text 2"/>
          <p:cNvSpPr/>
          <p:nvPr/>
        </p:nvSpPr>
        <p:spPr>
          <a:xfrm>
            <a:off x="527622" y="1715294"/>
            <a:ext cx="3528601" cy="432986"/>
          </a:xfrm>
          <a:prstGeom prst="rect">
            <a:avLst/>
          </a:prstGeom>
          <a:noFill/>
          <a:ln/>
        </p:spPr>
        <p:txBody>
          <a:bodyPr wrap="square" lIns="12688" tIns="12688" rIns="12688" bIns="12688" rtlCol="0" anchor="t">
            <a:normAutofit lnSpcReduction="10000"/>
          </a:bodyPr>
          <a:lstStyle/>
          <a:p>
            <a:r>
              <a:rPr lang="en-US" sz="1424" i="1" dirty="0">
                <a:solidFill>
                  <a:srgbClr val="0F1911"/>
                </a:solidFill>
                <a:latin typeface="Georgia" pitchFamily="34" charset="0"/>
                <a:ea typeface="Georgia" pitchFamily="34" charset="-122"/>
                <a:cs typeface="Georgia" pitchFamily="34" charset="-120"/>
              </a:rPr>
              <a:t>Expertise isn't something you claim. It's something you demonstrate.</a:t>
            </a:r>
            <a:endParaRPr lang="en-US" sz="1424" dirty="0"/>
          </a:p>
        </p:txBody>
      </p:sp>
      <p:sp>
        <p:nvSpPr>
          <p:cNvPr id="5" name="Shape 3"/>
          <p:cNvSpPr/>
          <p:nvPr/>
        </p:nvSpPr>
        <p:spPr>
          <a:xfrm>
            <a:off x="527622" y="2407597"/>
            <a:ext cx="38064" cy="38064"/>
          </a:xfrm>
          <a:prstGeom prst="ellipse">
            <a:avLst/>
          </a:prstGeom>
          <a:solidFill>
            <a:srgbClr val="D8662A"/>
          </a:solidFill>
          <a:ln/>
        </p:spPr>
        <p:txBody>
          <a:bodyPr/>
          <a:lstStyle/>
          <a:p>
            <a:endParaRPr lang="en-AU" sz="450"/>
          </a:p>
        </p:txBody>
      </p:sp>
      <p:sp>
        <p:nvSpPr>
          <p:cNvPr id="6" name="Text 4"/>
          <p:cNvSpPr/>
          <p:nvPr/>
        </p:nvSpPr>
        <p:spPr>
          <a:xfrm>
            <a:off x="641817" y="2300539"/>
            <a:ext cx="1764601" cy="197461"/>
          </a:xfrm>
          <a:prstGeom prst="rect">
            <a:avLst/>
          </a:prstGeom>
          <a:noFill/>
          <a:ln/>
        </p:spPr>
        <p:txBody>
          <a:bodyPr wrap="square" lIns="12688" tIns="12688" rIns="12688" bIns="12688" rtlCol="0" anchor="t">
            <a:normAutofit lnSpcReduction="10000"/>
          </a:bodyPr>
          <a:lstStyle/>
          <a:p>
            <a:r>
              <a:rPr lang="en-US" sz="1199" dirty="0">
                <a:solidFill>
                  <a:srgbClr val="0F1911"/>
                </a:solidFill>
                <a:latin typeface="Arial" pitchFamily="34" charset="0"/>
                <a:ea typeface="Arial" pitchFamily="34" charset="-122"/>
                <a:cs typeface="Arial" pitchFamily="34" charset="-120"/>
              </a:rPr>
              <a:t>24 years of experience</a:t>
            </a:r>
            <a:endParaRPr lang="en-US" sz="1199" dirty="0"/>
          </a:p>
        </p:txBody>
      </p:sp>
      <p:sp>
        <p:nvSpPr>
          <p:cNvPr id="7" name="Shape 5"/>
          <p:cNvSpPr/>
          <p:nvPr/>
        </p:nvSpPr>
        <p:spPr>
          <a:xfrm>
            <a:off x="527622" y="2671670"/>
            <a:ext cx="38064" cy="38064"/>
          </a:xfrm>
          <a:prstGeom prst="ellipse">
            <a:avLst/>
          </a:prstGeom>
          <a:solidFill>
            <a:srgbClr val="D8662A"/>
          </a:solidFill>
          <a:ln/>
        </p:spPr>
        <p:txBody>
          <a:bodyPr/>
          <a:lstStyle/>
          <a:p>
            <a:endParaRPr lang="en-AU" sz="450"/>
          </a:p>
        </p:txBody>
      </p:sp>
      <p:sp>
        <p:nvSpPr>
          <p:cNvPr id="8" name="Text 6"/>
          <p:cNvSpPr/>
          <p:nvPr/>
        </p:nvSpPr>
        <p:spPr>
          <a:xfrm>
            <a:off x="641819" y="2564613"/>
            <a:ext cx="1217413" cy="197461"/>
          </a:xfrm>
          <a:prstGeom prst="rect">
            <a:avLst/>
          </a:prstGeom>
          <a:noFill/>
          <a:ln/>
        </p:spPr>
        <p:txBody>
          <a:bodyPr wrap="square" lIns="12688" tIns="12688" rIns="12688" bIns="12688" rtlCol="0" anchor="t">
            <a:normAutofit lnSpcReduction="10000"/>
          </a:bodyPr>
          <a:lstStyle/>
          <a:p>
            <a:r>
              <a:rPr lang="en-US" sz="1199" dirty="0">
                <a:solidFill>
                  <a:srgbClr val="0F1911"/>
                </a:solidFill>
                <a:latin typeface="Arial" pitchFamily="34" charset="0"/>
                <a:ea typeface="Arial" pitchFamily="34" charset="-122"/>
                <a:cs typeface="Arial" pitchFamily="34" charset="-120"/>
              </a:rPr>
              <a:t>Tourism awards</a:t>
            </a:r>
            <a:endParaRPr lang="en-US" sz="1199" dirty="0"/>
          </a:p>
        </p:txBody>
      </p:sp>
      <p:sp>
        <p:nvSpPr>
          <p:cNvPr id="9" name="Shape 7"/>
          <p:cNvSpPr/>
          <p:nvPr/>
        </p:nvSpPr>
        <p:spPr>
          <a:xfrm>
            <a:off x="527622" y="2935745"/>
            <a:ext cx="38064" cy="38064"/>
          </a:xfrm>
          <a:prstGeom prst="ellipse">
            <a:avLst/>
          </a:prstGeom>
          <a:solidFill>
            <a:srgbClr val="D8662A"/>
          </a:solidFill>
          <a:ln/>
        </p:spPr>
        <p:txBody>
          <a:bodyPr/>
          <a:lstStyle/>
          <a:p>
            <a:endParaRPr lang="en-AU" sz="450"/>
          </a:p>
        </p:txBody>
      </p:sp>
      <p:sp>
        <p:nvSpPr>
          <p:cNvPr id="10" name="Text 8"/>
          <p:cNvSpPr/>
          <p:nvPr/>
        </p:nvSpPr>
        <p:spPr>
          <a:xfrm>
            <a:off x="641816" y="2828687"/>
            <a:ext cx="1811871" cy="197461"/>
          </a:xfrm>
          <a:prstGeom prst="rect">
            <a:avLst/>
          </a:prstGeom>
          <a:noFill/>
          <a:ln/>
        </p:spPr>
        <p:txBody>
          <a:bodyPr wrap="square" lIns="12688" tIns="12688" rIns="12688" bIns="12688" rtlCol="0" anchor="t">
            <a:normAutofit lnSpcReduction="10000"/>
          </a:bodyPr>
          <a:lstStyle/>
          <a:p>
            <a:r>
              <a:rPr lang="en-US" sz="1199" dirty="0">
                <a:solidFill>
                  <a:srgbClr val="0F1911"/>
                </a:solidFill>
                <a:latin typeface="Arial" pitchFamily="34" charset="0"/>
                <a:ea typeface="Arial" pitchFamily="34" charset="-122"/>
                <a:cs typeface="Arial" pitchFamily="34" charset="-120"/>
              </a:rPr>
              <a:t>Real guides and drivers</a:t>
            </a:r>
            <a:endParaRPr lang="en-US" sz="1199" dirty="0"/>
          </a:p>
        </p:txBody>
      </p:sp>
      <p:sp>
        <p:nvSpPr>
          <p:cNvPr id="11" name="Shape 9"/>
          <p:cNvSpPr/>
          <p:nvPr/>
        </p:nvSpPr>
        <p:spPr>
          <a:xfrm>
            <a:off x="527622" y="3199818"/>
            <a:ext cx="38064" cy="38064"/>
          </a:xfrm>
          <a:prstGeom prst="ellipse">
            <a:avLst/>
          </a:prstGeom>
          <a:solidFill>
            <a:srgbClr val="D8662A"/>
          </a:solidFill>
          <a:ln/>
        </p:spPr>
        <p:txBody>
          <a:bodyPr/>
          <a:lstStyle/>
          <a:p>
            <a:endParaRPr lang="en-AU" sz="450"/>
          </a:p>
        </p:txBody>
      </p:sp>
      <p:sp>
        <p:nvSpPr>
          <p:cNvPr id="12" name="Text 10"/>
          <p:cNvSpPr/>
          <p:nvPr/>
        </p:nvSpPr>
        <p:spPr>
          <a:xfrm>
            <a:off x="641818" y="3092761"/>
            <a:ext cx="2052875" cy="197461"/>
          </a:xfrm>
          <a:prstGeom prst="rect">
            <a:avLst/>
          </a:prstGeom>
          <a:noFill/>
          <a:ln/>
        </p:spPr>
        <p:txBody>
          <a:bodyPr wrap="square" lIns="12688" tIns="12688" rIns="12688" bIns="12688" rtlCol="0" anchor="t">
            <a:normAutofit lnSpcReduction="10000"/>
          </a:bodyPr>
          <a:lstStyle/>
          <a:p>
            <a:r>
              <a:rPr lang="en-US" sz="1199" dirty="0">
                <a:solidFill>
                  <a:srgbClr val="0F1911"/>
                </a:solidFill>
                <a:latin typeface="Arial" pitchFamily="34" charset="0"/>
                <a:ea typeface="Arial" pitchFamily="34" charset="-122"/>
                <a:cs typeface="Arial" pitchFamily="34" charset="-120"/>
              </a:rPr>
              <a:t>Original photos and videos</a:t>
            </a:r>
            <a:endParaRPr lang="en-US" sz="1199" dirty="0"/>
          </a:p>
        </p:txBody>
      </p:sp>
      <p:sp>
        <p:nvSpPr>
          <p:cNvPr id="13" name="Shape 11"/>
          <p:cNvSpPr/>
          <p:nvPr/>
        </p:nvSpPr>
        <p:spPr>
          <a:xfrm>
            <a:off x="527622" y="3463893"/>
            <a:ext cx="38064" cy="38064"/>
          </a:xfrm>
          <a:prstGeom prst="ellipse">
            <a:avLst/>
          </a:prstGeom>
          <a:solidFill>
            <a:srgbClr val="D8662A"/>
          </a:solidFill>
          <a:ln/>
        </p:spPr>
        <p:txBody>
          <a:bodyPr/>
          <a:lstStyle/>
          <a:p>
            <a:endParaRPr lang="en-AU" sz="450"/>
          </a:p>
        </p:txBody>
      </p:sp>
      <p:sp>
        <p:nvSpPr>
          <p:cNvPr id="14" name="Text 12"/>
          <p:cNvSpPr/>
          <p:nvPr/>
        </p:nvSpPr>
        <p:spPr>
          <a:xfrm>
            <a:off x="641819" y="3356835"/>
            <a:ext cx="1389478" cy="197461"/>
          </a:xfrm>
          <a:prstGeom prst="rect">
            <a:avLst/>
          </a:prstGeom>
          <a:noFill/>
          <a:ln/>
        </p:spPr>
        <p:txBody>
          <a:bodyPr wrap="square" lIns="12688" tIns="12688" rIns="12688" bIns="12688" rtlCol="0" anchor="t">
            <a:normAutofit lnSpcReduction="10000"/>
          </a:bodyPr>
          <a:lstStyle/>
          <a:p>
            <a:r>
              <a:rPr lang="en-US" sz="1199" dirty="0">
                <a:solidFill>
                  <a:srgbClr val="0F1911"/>
                </a:solidFill>
                <a:latin typeface="Arial" pitchFamily="34" charset="0"/>
                <a:ea typeface="Arial" pitchFamily="34" charset="-122"/>
                <a:cs typeface="Arial" pitchFamily="34" charset="-120"/>
              </a:rPr>
              <a:t>Customer reviews</a:t>
            </a:r>
            <a:endParaRPr lang="en-US" sz="1199" dirty="0"/>
          </a:p>
        </p:txBody>
      </p:sp>
      <p:sp>
        <p:nvSpPr>
          <p:cNvPr id="15" name="Shape 13"/>
          <p:cNvSpPr/>
          <p:nvPr/>
        </p:nvSpPr>
        <p:spPr>
          <a:xfrm>
            <a:off x="527622" y="3727966"/>
            <a:ext cx="38064" cy="38064"/>
          </a:xfrm>
          <a:prstGeom prst="ellipse">
            <a:avLst/>
          </a:prstGeom>
          <a:solidFill>
            <a:srgbClr val="D8662A"/>
          </a:solidFill>
          <a:ln/>
        </p:spPr>
        <p:txBody>
          <a:bodyPr/>
          <a:lstStyle/>
          <a:p>
            <a:endParaRPr lang="en-AU" sz="450"/>
          </a:p>
        </p:txBody>
      </p:sp>
      <p:sp>
        <p:nvSpPr>
          <p:cNvPr id="16" name="Text 14"/>
          <p:cNvSpPr/>
          <p:nvPr/>
        </p:nvSpPr>
        <p:spPr>
          <a:xfrm>
            <a:off x="641817" y="3620909"/>
            <a:ext cx="2200774" cy="197461"/>
          </a:xfrm>
          <a:prstGeom prst="rect">
            <a:avLst/>
          </a:prstGeom>
          <a:noFill/>
          <a:ln/>
        </p:spPr>
        <p:txBody>
          <a:bodyPr wrap="square" lIns="12688" tIns="12688" rIns="12688" bIns="12688" rtlCol="0" anchor="t">
            <a:normAutofit lnSpcReduction="10000"/>
          </a:bodyPr>
          <a:lstStyle/>
          <a:p>
            <a:r>
              <a:rPr lang="en-US" sz="1199" dirty="0">
                <a:solidFill>
                  <a:srgbClr val="0F1911"/>
                </a:solidFill>
                <a:latin typeface="Arial" pitchFamily="34" charset="0"/>
                <a:ea typeface="Arial" pitchFamily="34" charset="-122"/>
                <a:cs typeface="Arial" pitchFamily="34" charset="-120"/>
              </a:rPr>
              <a:t>Daily operational knowledge</a:t>
            </a:r>
            <a:endParaRPr lang="en-US" sz="1199" dirty="0"/>
          </a:p>
        </p:txBody>
      </p:sp>
      <p:sp>
        <p:nvSpPr>
          <p:cNvPr id="18" name="Text 16"/>
          <p:cNvSpPr/>
          <p:nvPr/>
        </p:nvSpPr>
        <p:spPr>
          <a:xfrm>
            <a:off x="6159634" y="2724009"/>
            <a:ext cx="1963473" cy="566213"/>
          </a:xfrm>
          <a:prstGeom prst="rect">
            <a:avLst/>
          </a:prstGeom>
          <a:noFill/>
          <a:ln/>
        </p:spPr>
        <p:txBody>
          <a:bodyPr wrap="square" lIns="12688" tIns="12688" rIns="12688" bIns="12688" rtlCol="0" anchor="t">
            <a:normAutofit/>
          </a:bodyPr>
          <a:lstStyle/>
          <a:p>
            <a:pPr algn="ctr"/>
            <a:endParaRPr lang="en-US" sz="899" dirty="0"/>
          </a:p>
        </p:txBody>
      </p:sp>
      <p:pic>
        <p:nvPicPr>
          <p:cNvPr id="20" name="Picture 19" descr="The image features an award winner logo, highlighting the Australian Tourism Awards for 2025 in silver, specifically for tour and transport operators.&#10;&#10;AI-generated content may be incorrect.">
            <a:extLst>
              <a:ext uri="{FF2B5EF4-FFF2-40B4-BE49-F238E27FC236}">
                <a16:creationId xmlns:a16="http://schemas.microsoft.com/office/drawing/2014/main" id="{0616F400-52B8-9E84-F609-0ABEC033CCF3}"/>
              </a:ext>
            </a:extLst>
          </p:cNvPr>
          <p:cNvPicPr>
            <a:picLocks noChangeAspect="1"/>
          </p:cNvPicPr>
          <p:nvPr/>
        </p:nvPicPr>
        <p:blipFill>
          <a:blip r:embed="rId3"/>
          <a:stretch>
            <a:fillRect/>
          </a:stretch>
        </p:blipFill>
        <p:spPr>
          <a:xfrm>
            <a:off x="7141371" y="1807910"/>
            <a:ext cx="1440372" cy="1888014"/>
          </a:xfrm>
          <a:prstGeom prst="rect">
            <a:avLst/>
          </a:prstGeom>
        </p:spPr>
      </p:pic>
      <p:pic>
        <p:nvPicPr>
          <p:cNvPr id="24" name="Picture 23" descr="This image is a 2025 travel guide accolade from Tripadvisor, showcasing its recognition as a Travelers' Choice Winner, acknowledging its top 10% global ranking based on user reviews and gratitude.&#10;&#10;AI-generated content may be incorrect.">
            <a:extLst>
              <a:ext uri="{FF2B5EF4-FFF2-40B4-BE49-F238E27FC236}">
                <a16:creationId xmlns:a16="http://schemas.microsoft.com/office/drawing/2014/main" id="{DCBD53A8-C528-3D09-31DE-B72218ABE72C}"/>
              </a:ext>
            </a:extLst>
          </p:cNvPr>
          <p:cNvPicPr>
            <a:picLocks noChangeAspect="1"/>
          </p:cNvPicPr>
          <p:nvPr/>
        </p:nvPicPr>
        <p:blipFill>
          <a:blip r:embed="rId4"/>
          <a:stretch>
            <a:fillRect/>
          </a:stretch>
        </p:blipFill>
        <p:spPr>
          <a:xfrm>
            <a:off x="5190102" y="1817593"/>
            <a:ext cx="1541622" cy="2312432"/>
          </a:xfrm>
          <a:prstGeom prst="rect">
            <a:avLst/>
          </a:prstGeom>
        </p:spPr>
      </p:pic>
    </p:spTree>
    <p:extLst>
      <p:ext uri="{BB962C8B-B14F-4D97-AF65-F5344CB8AC3E}">
        <p14:creationId xmlns:p14="http://schemas.microsoft.com/office/powerpoint/2010/main" val="24091277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9F5EB"/>
        </a:solidFill>
        <a:effectLst/>
      </p:bgPr>
    </p:bg>
    <p:spTree>
      <p:nvGrpSpPr>
        <p:cNvPr id="1" name=""/>
        <p:cNvGrpSpPr/>
        <p:nvPr/>
      </p:nvGrpSpPr>
      <p:grpSpPr>
        <a:xfrm>
          <a:off x="0" y="0"/>
          <a:ext cx="0" cy="0"/>
          <a:chOff x="0" y="0"/>
          <a:chExt cx="0" cy="0"/>
        </a:xfrm>
      </p:grpSpPr>
      <p:sp>
        <p:nvSpPr>
          <p:cNvPr id="2" name="Text 0"/>
          <p:cNvSpPr/>
          <p:nvPr/>
        </p:nvSpPr>
        <p:spPr>
          <a:xfrm>
            <a:off x="527622" y="478190"/>
            <a:ext cx="903297" cy="154638"/>
          </a:xfrm>
          <a:prstGeom prst="rect">
            <a:avLst/>
          </a:prstGeom>
          <a:noFill/>
          <a:ln/>
        </p:spPr>
        <p:txBody>
          <a:bodyPr wrap="square" lIns="12688" tIns="12688" rIns="12688" bIns="12688" rtlCol="0" anchor="t">
            <a:normAutofit lnSpcReduction="10000"/>
          </a:bodyPr>
          <a:lstStyle/>
          <a:p>
            <a:r>
              <a:rPr lang="en-US" sz="899" spc="90" dirty="0">
                <a:solidFill>
                  <a:srgbClr val="0F1812">
                    <a:alpha val="62000"/>
                  </a:srgbClr>
                </a:solidFill>
                <a:latin typeface="Arial" pitchFamily="34" charset="0"/>
                <a:ea typeface="Arial" pitchFamily="34" charset="-122"/>
                <a:cs typeface="Arial" pitchFamily="34" charset="-120"/>
              </a:rPr>
              <a:t>THE SYSTEM</a:t>
            </a:r>
            <a:endParaRPr lang="en-US" sz="899" dirty="0"/>
          </a:p>
        </p:txBody>
      </p:sp>
      <p:sp>
        <p:nvSpPr>
          <p:cNvPr id="3" name="Text 1"/>
          <p:cNvSpPr/>
          <p:nvPr/>
        </p:nvSpPr>
        <p:spPr>
          <a:xfrm>
            <a:off x="527622" y="906418"/>
            <a:ext cx="4255121" cy="342582"/>
          </a:xfrm>
          <a:prstGeom prst="rect">
            <a:avLst/>
          </a:prstGeom>
          <a:noFill/>
          <a:ln/>
        </p:spPr>
        <p:txBody>
          <a:bodyPr wrap="square" lIns="12688" tIns="12688" rIns="12688" bIns="12688" rtlCol="0" anchor="t">
            <a:normAutofit fontScale="92500" lnSpcReduction="20000"/>
          </a:bodyPr>
          <a:lstStyle/>
          <a:p>
            <a:r>
              <a:rPr lang="en-US" sz="2547" dirty="0">
                <a:solidFill>
                  <a:srgbClr val="0F1911"/>
                </a:solidFill>
                <a:latin typeface="Georgia" pitchFamily="34" charset="0"/>
                <a:ea typeface="Georgia" pitchFamily="34" charset="-122"/>
                <a:cs typeface="Georgia" pitchFamily="34" charset="-120"/>
              </a:rPr>
              <a:t>We Built Digital Authority</a:t>
            </a:r>
            <a:endParaRPr lang="en-US" sz="2547"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79241" y="1287067"/>
            <a:ext cx="6185519" cy="3425826"/>
          </a:xfrm>
          <a:prstGeom prst="rect">
            <a:avLst/>
          </a:prstGeom>
        </p:spPr>
      </p:pic>
      <p:sp>
        <p:nvSpPr>
          <p:cNvPr id="5" name="Shape 2"/>
          <p:cNvSpPr/>
          <p:nvPr/>
        </p:nvSpPr>
        <p:spPr>
          <a:xfrm>
            <a:off x="4151524" y="2794191"/>
            <a:ext cx="840955" cy="411575"/>
          </a:xfrm>
          <a:prstGeom prst="roundRect">
            <a:avLst>
              <a:gd name="adj" fmla="val 50000"/>
            </a:avLst>
          </a:prstGeom>
          <a:solidFill>
            <a:srgbClr val="093C31"/>
          </a:solidFill>
          <a:ln/>
        </p:spPr>
        <p:txBody>
          <a:bodyPr/>
          <a:lstStyle/>
          <a:p>
            <a:endParaRPr lang="en-AU" sz="450"/>
          </a:p>
        </p:txBody>
      </p:sp>
      <p:sp>
        <p:nvSpPr>
          <p:cNvPr id="6" name="Text 3"/>
          <p:cNvSpPr/>
          <p:nvPr/>
        </p:nvSpPr>
        <p:spPr>
          <a:xfrm>
            <a:off x="4341848" y="2917904"/>
            <a:ext cx="498373" cy="183186"/>
          </a:xfrm>
          <a:prstGeom prst="rect">
            <a:avLst/>
          </a:prstGeom>
          <a:noFill/>
          <a:ln/>
        </p:spPr>
        <p:txBody>
          <a:bodyPr wrap="none" lIns="12688" tIns="12688" rIns="12688" bIns="12688" rtlCol="0" anchor="t">
            <a:normAutofit lnSpcReduction="10000"/>
          </a:bodyPr>
          <a:lstStyle/>
          <a:p>
            <a:r>
              <a:rPr lang="en-US" sz="1124" b="1" dirty="0">
                <a:solidFill>
                  <a:srgbClr val="F9F5EB"/>
                </a:solidFill>
                <a:latin typeface="Arial" pitchFamily="34" charset="0"/>
                <a:ea typeface="Arial" pitchFamily="34" charset="-122"/>
                <a:cs typeface="Arial" pitchFamily="34" charset="-120"/>
              </a:rPr>
              <a:t>eGuide</a:t>
            </a:r>
            <a:endParaRPr lang="en-US" sz="1124" dirty="0"/>
          </a:p>
        </p:txBody>
      </p:sp>
      <p:sp>
        <p:nvSpPr>
          <p:cNvPr id="7" name="Shape 4"/>
          <p:cNvSpPr/>
          <p:nvPr/>
        </p:nvSpPr>
        <p:spPr>
          <a:xfrm>
            <a:off x="5836853" y="2851289"/>
            <a:ext cx="705796" cy="297381"/>
          </a:xfrm>
          <a:prstGeom prst="roundRect">
            <a:avLst>
              <a:gd name="adj" fmla="val 50000"/>
            </a:avLst>
          </a:prstGeom>
          <a:solidFill>
            <a:srgbClr val="F9F5EB"/>
          </a:solidFill>
          <a:ln w="9525">
            <a:solidFill>
              <a:srgbClr val="101910">
                <a:alpha val="12000"/>
              </a:srgbClr>
            </a:solidFill>
            <a:prstDash val="solid"/>
          </a:ln>
        </p:spPr>
        <p:txBody>
          <a:bodyPr/>
          <a:lstStyle/>
          <a:p>
            <a:endParaRPr lang="en-AU" sz="450"/>
          </a:p>
        </p:txBody>
      </p:sp>
      <p:sp>
        <p:nvSpPr>
          <p:cNvPr id="8" name="Text 5"/>
          <p:cNvSpPr/>
          <p:nvPr/>
        </p:nvSpPr>
        <p:spPr>
          <a:xfrm>
            <a:off x="5974838" y="2932177"/>
            <a:ext cx="467892" cy="154637"/>
          </a:xfrm>
          <a:prstGeom prst="rect">
            <a:avLst/>
          </a:prstGeom>
          <a:noFill/>
          <a:ln/>
        </p:spPr>
        <p:txBody>
          <a:bodyPr wrap="none" lIns="12688" tIns="12688" rIns="12688" bIns="12688" rtlCol="0" anchor="t">
            <a:normAutofit lnSpcReduction="10000"/>
          </a:bodyPr>
          <a:lstStyle/>
          <a:p>
            <a:r>
              <a:rPr lang="en-US" sz="899" dirty="0">
                <a:solidFill>
                  <a:srgbClr val="0F1911"/>
                </a:solidFill>
                <a:latin typeface="Arial" pitchFamily="34" charset="0"/>
                <a:ea typeface="Arial" pitchFamily="34" charset="-122"/>
                <a:cs typeface="Arial" pitchFamily="34" charset="-120"/>
              </a:rPr>
              <a:t>Website</a:t>
            </a:r>
            <a:endParaRPr lang="en-US" sz="899" dirty="0"/>
          </a:p>
        </p:txBody>
      </p:sp>
      <p:sp>
        <p:nvSpPr>
          <p:cNvPr id="9" name="Shape 6"/>
          <p:cNvSpPr/>
          <p:nvPr/>
        </p:nvSpPr>
        <p:spPr>
          <a:xfrm>
            <a:off x="5358797" y="3993232"/>
            <a:ext cx="710294" cy="297381"/>
          </a:xfrm>
          <a:prstGeom prst="roundRect">
            <a:avLst>
              <a:gd name="adj" fmla="val 50000"/>
            </a:avLst>
          </a:prstGeom>
          <a:solidFill>
            <a:srgbClr val="F9F5EB"/>
          </a:solidFill>
          <a:ln w="9525">
            <a:solidFill>
              <a:srgbClr val="101910">
                <a:alpha val="12000"/>
              </a:srgbClr>
            </a:solidFill>
            <a:prstDash val="solid"/>
          </a:ln>
        </p:spPr>
        <p:txBody>
          <a:bodyPr/>
          <a:lstStyle/>
          <a:p>
            <a:endParaRPr lang="en-AU" sz="450"/>
          </a:p>
        </p:txBody>
      </p:sp>
      <p:sp>
        <p:nvSpPr>
          <p:cNvPr id="10" name="Text 7"/>
          <p:cNvSpPr/>
          <p:nvPr/>
        </p:nvSpPr>
        <p:spPr>
          <a:xfrm>
            <a:off x="5496781" y="4074119"/>
            <a:ext cx="472389" cy="154637"/>
          </a:xfrm>
          <a:prstGeom prst="rect">
            <a:avLst/>
          </a:prstGeom>
          <a:noFill/>
          <a:ln/>
        </p:spPr>
        <p:txBody>
          <a:bodyPr wrap="none" lIns="12688" tIns="12688" rIns="12688" bIns="12688" rtlCol="0" anchor="t">
            <a:normAutofit lnSpcReduction="10000"/>
          </a:bodyPr>
          <a:lstStyle/>
          <a:p>
            <a:r>
              <a:rPr lang="en-US" sz="899" dirty="0">
                <a:solidFill>
                  <a:srgbClr val="0F1911"/>
                </a:solidFill>
                <a:latin typeface="Arial" pitchFamily="34" charset="0"/>
                <a:ea typeface="Arial" pitchFamily="34" charset="-122"/>
                <a:cs typeface="Arial" pitchFamily="34" charset="-120"/>
              </a:rPr>
              <a:t>Reviews</a:t>
            </a:r>
            <a:endParaRPr lang="en-US" sz="899" dirty="0"/>
          </a:p>
        </p:txBody>
      </p:sp>
      <p:sp>
        <p:nvSpPr>
          <p:cNvPr id="11" name="Shape 8"/>
          <p:cNvSpPr/>
          <p:nvPr/>
        </p:nvSpPr>
        <p:spPr>
          <a:xfrm>
            <a:off x="3804814" y="4469041"/>
            <a:ext cx="1534372" cy="297381"/>
          </a:xfrm>
          <a:prstGeom prst="roundRect">
            <a:avLst>
              <a:gd name="adj" fmla="val 50000"/>
            </a:avLst>
          </a:prstGeom>
          <a:solidFill>
            <a:srgbClr val="F9F5EB"/>
          </a:solidFill>
          <a:ln w="9525">
            <a:solidFill>
              <a:srgbClr val="101910">
                <a:alpha val="12000"/>
              </a:srgbClr>
            </a:solidFill>
            <a:prstDash val="solid"/>
          </a:ln>
        </p:spPr>
        <p:txBody>
          <a:bodyPr/>
          <a:lstStyle/>
          <a:p>
            <a:endParaRPr lang="en-AU" sz="450"/>
          </a:p>
        </p:txBody>
      </p:sp>
      <p:sp>
        <p:nvSpPr>
          <p:cNvPr id="12" name="Text 9"/>
          <p:cNvSpPr/>
          <p:nvPr/>
        </p:nvSpPr>
        <p:spPr>
          <a:xfrm>
            <a:off x="3942798" y="4549929"/>
            <a:ext cx="1304435" cy="154637"/>
          </a:xfrm>
          <a:prstGeom prst="rect">
            <a:avLst/>
          </a:prstGeom>
          <a:noFill/>
          <a:ln/>
        </p:spPr>
        <p:txBody>
          <a:bodyPr wrap="none" lIns="12688" tIns="12688" rIns="12688" bIns="12688" rtlCol="0" anchor="t">
            <a:normAutofit lnSpcReduction="10000"/>
          </a:bodyPr>
          <a:lstStyle/>
          <a:p>
            <a:r>
              <a:rPr lang="en-US" sz="899" dirty="0">
                <a:solidFill>
                  <a:srgbClr val="0F1911"/>
                </a:solidFill>
                <a:latin typeface="Arial" pitchFamily="34" charset="0"/>
                <a:ea typeface="Arial" pitchFamily="34" charset="-122"/>
                <a:cs typeface="Arial" pitchFamily="34" charset="-120"/>
              </a:rPr>
              <a:t>Google Business Profile</a:t>
            </a:r>
            <a:endParaRPr lang="en-US" sz="899" dirty="0"/>
          </a:p>
        </p:txBody>
      </p:sp>
      <p:sp>
        <p:nvSpPr>
          <p:cNvPr id="13" name="Shape 10"/>
          <p:cNvSpPr/>
          <p:nvPr/>
        </p:nvSpPr>
        <p:spPr>
          <a:xfrm>
            <a:off x="3065024" y="3993232"/>
            <a:ext cx="730070" cy="297381"/>
          </a:xfrm>
          <a:prstGeom prst="roundRect">
            <a:avLst>
              <a:gd name="adj" fmla="val 50000"/>
            </a:avLst>
          </a:prstGeom>
          <a:solidFill>
            <a:srgbClr val="F9F5EB"/>
          </a:solidFill>
          <a:ln w="9525">
            <a:solidFill>
              <a:srgbClr val="101910">
                <a:alpha val="12000"/>
              </a:srgbClr>
            </a:solidFill>
            <a:prstDash val="solid"/>
          </a:ln>
        </p:spPr>
        <p:txBody>
          <a:bodyPr/>
          <a:lstStyle/>
          <a:p>
            <a:endParaRPr lang="en-AU" sz="450"/>
          </a:p>
        </p:txBody>
      </p:sp>
      <p:sp>
        <p:nvSpPr>
          <p:cNvPr id="14" name="Text 11"/>
          <p:cNvSpPr/>
          <p:nvPr/>
        </p:nvSpPr>
        <p:spPr>
          <a:xfrm>
            <a:off x="3203009" y="4074119"/>
            <a:ext cx="492165" cy="154637"/>
          </a:xfrm>
          <a:prstGeom prst="rect">
            <a:avLst/>
          </a:prstGeom>
          <a:noFill/>
          <a:ln/>
        </p:spPr>
        <p:txBody>
          <a:bodyPr wrap="none" lIns="12688" tIns="12688" rIns="12688" bIns="12688" rtlCol="0" anchor="t">
            <a:normAutofit lnSpcReduction="10000"/>
          </a:bodyPr>
          <a:lstStyle/>
          <a:p>
            <a:r>
              <a:rPr lang="en-US" sz="899" dirty="0">
                <a:solidFill>
                  <a:srgbClr val="0F1911"/>
                </a:solidFill>
                <a:latin typeface="Arial" pitchFamily="34" charset="0"/>
                <a:ea typeface="Arial" pitchFamily="34" charset="-122"/>
                <a:cs typeface="Arial" pitchFamily="34" charset="-120"/>
              </a:rPr>
              <a:t>YouTube</a:t>
            </a:r>
            <a:endParaRPr lang="en-US" sz="899" dirty="0"/>
          </a:p>
        </p:txBody>
      </p:sp>
      <p:sp>
        <p:nvSpPr>
          <p:cNvPr id="15" name="Shape 12"/>
          <p:cNvSpPr/>
          <p:nvPr/>
        </p:nvSpPr>
        <p:spPr>
          <a:xfrm>
            <a:off x="2641387" y="2851289"/>
            <a:ext cx="625726" cy="297381"/>
          </a:xfrm>
          <a:prstGeom prst="roundRect">
            <a:avLst>
              <a:gd name="adj" fmla="val 50000"/>
            </a:avLst>
          </a:prstGeom>
          <a:solidFill>
            <a:srgbClr val="F9F5EB"/>
          </a:solidFill>
          <a:ln w="9525">
            <a:solidFill>
              <a:srgbClr val="101910">
                <a:alpha val="12000"/>
              </a:srgbClr>
            </a:solidFill>
            <a:prstDash val="solid"/>
          </a:ln>
        </p:spPr>
        <p:txBody>
          <a:bodyPr/>
          <a:lstStyle/>
          <a:p>
            <a:endParaRPr lang="en-AU" sz="450"/>
          </a:p>
        </p:txBody>
      </p:sp>
      <p:sp>
        <p:nvSpPr>
          <p:cNvPr id="16" name="Text 13"/>
          <p:cNvSpPr/>
          <p:nvPr/>
        </p:nvSpPr>
        <p:spPr>
          <a:xfrm>
            <a:off x="2779372" y="2932177"/>
            <a:ext cx="387821" cy="154637"/>
          </a:xfrm>
          <a:prstGeom prst="rect">
            <a:avLst/>
          </a:prstGeom>
          <a:noFill/>
          <a:ln/>
        </p:spPr>
        <p:txBody>
          <a:bodyPr wrap="none" lIns="12688" tIns="12688" rIns="12688" bIns="12688" rtlCol="0" anchor="t">
            <a:normAutofit lnSpcReduction="10000"/>
          </a:bodyPr>
          <a:lstStyle/>
          <a:p>
            <a:r>
              <a:rPr lang="en-US" sz="899" dirty="0">
                <a:solidFill>
                  <a:srgbClr val="0F1911"/>
                </a:solidFill>
                <a:latin typeface="Arial" pitchFamily="34" charset="0"/>
                <a:ea typeface="Arial" pitchFamily="34" charset="-122"/>
                <a:cs typeface="Arial" pitchFamily="34" charset="-120"/>
              </a:rPr>
              <a:t>Reddit</a:t>
            </a:r>
            <a:endParaRPr lang="en-US" sz="899" dirty="0"/>
          </a:p>
        </p:txBody>
      </p:sp>
      <p:sp>
        <p:nvSpPr>
          <p:cNvPr id="17" name="Shape 14"/>
          <p:cNvSpPr/>
          <p:nvPr/>
        </p:nvSpPr>
        <p:spPr>
          <a:xfrm>
            <a:off x="2951406" y="1709348"/>
            <a:ext cx="957306" cy="297381"/>
          </a:xfrm>
          <a:prstGeom prst="roundRect">
            <a:avLst>
              <a:gd name="adj" fmla="val 50000"/>
            </a:avLst>
          </a:prstGeom>
          <a:solidFill>
            <a:srgbClr val="F9F5EB"/>
          </a:solidFill>
          <a:ln w="9525">
            <a:solidFill>
              <a:srgbClr val="101910">
                <a:alpha val="12000"/>
              </a:srgbClr>
            </a:solidFill>
            <a:prstDash val="solid"/>
          </a:ln>
        </p:spPr>
        <p:txBody>
          <a:bodyPr/>
          <a:lstStyle/>
          <a:p>
            <a:endParaRPr lang="en-AU" sz="450"/>
          </a:p>
        </p:txBody>
      </p:sp>
      <p:sp>
        <p:nvSpPr>
          <p:cNvPr id="18" name="Text 15"/>
          <p:cNvSpPr/>
          <p:nvPr/>
        </p:nvSpPr>
        <p:spPr>
          <a:xfrm>
            <a:off x="3089391" y="1790236"/>
            <a:ext cx="719401" cy="154637"/>
          </a:xfrm>
          <a:prstGeom prst="rect">
            <a:avLst/>
          </a:prstGeom>
          <a:noFill/>
          <a:ln/>
        </p:spPr>
        <p:txBody>
          <a:bodyPr wrap="none" lIns="12688" tIns="12688" rIns="12688" bIns="12688" rtlCol="0" anchor="t">
            <a:normAutofit lnSpcReduction="10000"/>
          </a:bodyPr>
          <a:lstStyle/>
          <a:p>
            <a:r>
              <a:rPr lang="en-US" sz="899" dirty="0">
                <a:solidFill>
                  <a:srgbClr val="0F1911"/>
                </a:solidFill>
                <a:latin typeface="Arial" pitchFamily="34" charset="0"/>
                <a:ea typeface="Arial" pitchFamily="34" charset="-122"/>
                <a:cs typeface="Arial" pitchFamily="34" charset="-120"/>
              </a:rPr>
              <a:t>Social Media</a:t>
            </a:r>
            <a:endParaRPr lang="en-US" sz="899" dirty="0"/>
          </a:p>
        </p:txBody>
      </p:sp>
      <p:sp>
        <p:nvSpPr>
          <p:cNvPr id="19" name="Shape 16"/>
          <p:cNvSpPr/>
          <p:nvPr/>
        </p:nvSpPr>
        <p:spPr>
          <a:xfrm>
            <a:off x="3862431" y="1233539"/>
            <a:ext cx="1419138" cy="297381"/>
          </a:xfrm>
          <a:prstGeom prst="roundRect">
            <a:avLst>
              <a:gd name="adj" fmla="val 50000"/>
            </a:avLst>
          </a:prstGeom>
          <a:solidFill>
            <a:srgbClr val="F9F5EB"/>
          </a:solidFill>
          <a:ln w="9525">
            <a:solidFill>
              <a:srgbClr val="101910">
                <a:alpha val="12000"/>
              </a:srgbClr>
            </a:solidFill>
            <a:prstDash val="solid"/>
          </a:ln>
        </p:spPr>
        <p:txBody>
          <a:bodyPr/>
          <a:lstStyle/>
          <a:p>
            <a:endParaRPr lang="en-AU" sz="450"/>
          </a:p>
        </p:txBody>
      </p:sp>
      <p:sp>
        <p:nvSpPr>
          <p:cNvPr id="20" name="Text 17"/>
          <p:cNvSpPr/>
          <p:nvPr/>
        </p:nvSpPr>
        <p:spPr>
          <a:xfrm>
            <a:off x="4000417" y="1314427"/>
            <a:ext cx="1185743" cy="154637"/>
          </a:xfrm>
          <a:prstGeom prst="rect">
            <a:avLst/>
          </a:prstGeom>
          <a:noFill/>
          <a:ln/>
        </p:spPr>
        <p:txBody>
          <a:bodyPr wrap="none" lIns="12688" tIns="12688" rIns="12688" bIns="12688" rtlCol="0" anchor="t">
            <a:normAutofit lnSpcReduction="10000"/>
          </a:bodyPr>
          <a:lstStyle/>
          <a:p>
            <a:r>
              <a:rPr lang="en-US" sz="899" dirty="0">
                <a:solidFill>
                  <a:srgbClr val="0F1911"/>
                </a:solidFill>
                <a:latin typeface="Arial" pitchFamily="34" charset="0"/>
                <a:ea typeface="Arial" pitchFamily="34" charset="-122"/>
                <a:cs typeface="Arial" pitchFamily="34" charset="-120"/>
              </a:rPr>
              <a:t>Industry Partnerships</a:t>
            </a:r>
            <a:endParaRPr lang="en-US" sz="899" dirty="0"/>
          </a:p>
        </p:txBody>
      </p:sp>
      <p:sp>
        <p:nvSpPr>
          <p:cNvPr id="21" name="Shape 18"/>
          <p:cNvSpPr/>
          <p:nvPr/>
        </p:nvSpPr>
        <p:spPr>
          <a:xfrm>
            <a:off x="5141539" y="1709348"/>
            <a:ext cx="1144805" cy="297381"/>
          </a:xfrm>
          <a:prstGeom prst="roundRect">
            <a:avLst>
              <a:gd name="adj" fmla="val 50000"/>
            </a:avLst>
          </a:prstGeom>
          <a:solidFill>
            <a:srgbClr val="F9F5EB"/>
          </a:solidFill>
          <a:ln w="9525">
            <a:solidFill>
              <a:srgbClr val="101910">
                <a:alpha val="12000"/>
              </a:srgbClr>
            </a:solidFill>
            <a:prstDash val="solid"/>
          </a:ln>
        </p:spPr>
        <p:txBody>
          <a:bodyPr/>
          <a:lstStyle/>
          <a:p>
            <a:endParaRPr lang="en-AU" sz="450"/>
          </a:p>
        </p:txBody>
      </p:sp>
      <p:sp>
        <p:nvSpPr>
          <p:cNvPr id="22" name="Text 19"/>
          <p:cNvSpPr/>
          <p:nvPr/>
        </p:nvSpPr>
        <p:spPr>
          <a:xfrm>
            <a:off x="5279525" y="1790236"/>
            <a:ext cx="906900" cy="154637"/>
          </a:xfrm>
          <a:prstGeom prst="rect">
            <a:avLst/>
          </a:prstGeom>
          <a:noFill/>
          <a:ln/>
        </p:spPr>
        <p:txBody>
          <a:bodyPr wrap="none" lIns="12688" tIns="12688" rIns="12688" bIns="12688" rtlCol="0" anchor="t">
            <a:normAutofit lnSpcReduction="10000"/>
          </a:bodyPr>
          <a:lstStyle/>
          <a:p>
            <a:r>
              <a:rPr lang="en-US" sz="899" dirty="0">
                <a:solidFill>
                  <a:srgbClr val="0F1911"/>
                </a:solidFill>
                <a:latin typeface="Arial" pitchFamily="34" charset="0"/>
                <a:ea typeface="Arial" pitchFamily="34" charset="-122"/>
                <a:cs typeface="Arial" pitchFamily="34" charset="-120"/>
              </a:rPr>
              <a:t>Original Content</a:t>
            </a:r>
            <a:endParaRPr lang="en-US" sz="899" dirty="0"/>
          </a:p>
        </p:txBody>
      </p:sp>
    </p:spTree>
    <p:extLst>
      <p:ext uri="{BB962C8B-B14F-4D97-AF65-F5344CB8AC3E}">
        <p14:creationId xmlns:p14="http://schemas.microsoft.com/office/powerpoint/2010/main" val="24343311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9F5EB"/>
        </a:solidFill>
        <a:effectLst/>
      </p:bgPr>
    </p:bg>
    <p:spTree>
      <p:nvGrpSpPr>
        <p:cNvPr id="1" name=""/>
        <p:cNvGrpSpPr/>
        <p:nvPr/>
      </p:nvGrpSpPr>
      <p:grpSpPr>
        <a:xfrm>
          <a:off x="0" y="0"/>
          <a:ext cx="0" cy="0"/>
          <a:chOff x="0" y="0"/>
          <a:chExt cx="0" cy="0"/>
        </a:xfrm>
      </p:grpSpPr>
      <p:sp>
        <p:nvSpPr>
          <p:cNvPr id="2" name="Text 0"/>
          <p:cNvSpPr/>
          <p:nvPr/>
        </p:nvSpPr>
        <p:spPr>
          <a:xfrm>
            <a:off x="527624" y="478190"/>
            <a:ext cx="1143076" cy="154638"/>
          </a:xfrm>
          <a:prstGeom prst="rect">
            <a:avLst/>
          </a:prstGeom>
          <a:noFill/>
          <a:ln/>
        </p:spPr>
        <p:txBody>
          <a:bodyPr wrap="square" lIns="12688" tIns="12688" rIns="12688" bIns="12688" rtlCol="0" anchor="t">
            <a:normAutofit lnSpcReduction="10000"/>
          </a:bodyPr>
          <a:lstStyle/>
          <a:p>
            <a:r>
              <a:rPr lang="en-US" sz="899" spc="90" dirty="0">
                <a:solidFill>
                  <a:srgbClr val="0F1812">
                    <a:alpha val="62000"/>
                  </a:srgbClr>
                </a:solidFill>
                <a:latin typeface="Arial" pitchFamily="34" charset="0"/>
                <a:ea typeface="Arial" pitchFamily="34" charset="-122"/>
                <a:cs typeface="Arial" pitchFamily="34" charset="-120"/>
              </a:rPr>
              <a:t>THE DISCIPLINE</a:t>
            </a:r>
            <a:endParaRPr lang="en-US" sz="899" dirty="0"/>
          </a:p>
        </p:txBody>
      </p:sp>
      <p:sp>
        <p:nvSpPr>
          <p:cNvPr id="3" name="Text 1"/>
          <p:cNvSpPr/>
          <p:nvPr/>
        </p:nvSpPr>
        <p:spPr>
          <a:xfrm>
            <a:off x="527622" y="906418"/>
            <a:ext cx="4717298" cy="342582"/>
          </a:xfrm>
          <a:prstGeom prst="rect">
            <a:avLst/>
          </a:prstGeom>
          <a:noFill/>
          <a:ln/>
        </p:spPr>
        <p:txBody>
          <a:bodyPr wrap="square" lIns="12688" tIns="12688" rIns="12688" bIns="12688" rtlCol="0" anchor="t">
            <a:normAutofit fontScale="92500" lnSpcReduction="20000"/>
          </a:bodyPr>
          <a:lstStyle/>
          <a:p>
            <a:r>
              <a:rPr lang="en-US" sz="2547" dirty="0">
                <a:solidFill>
                  <a:srgbClr val="0F1911"/>
                </a:solidFill>
                <a:latin typeface="Georgia" pitchFamily="34" charset="0"/>
                <a:ea typeface="Georgia" pitchFamily="34" charset="-122"/>
                <a:cs typeface="Georgia" pitchFamily="34" charset="-120"/>
              </a:rPr>
              <a:t>We Keep Everything Current</a:t>
            </a:r>
            <a:endParaRPr lang="en-US" sz="2547" dirty="0"/>
          </a:p>
        </p:txBody>
      </p:sp>
      <p:sp>
        <p:nvSpPr>
          <p:cNvPr id="4" name="Text 2"/>
          <p:cNvSpPr/>
          <p:nvPr/>
        </p:nvSpPr>
        <p:spPr>
          <a:xfrm>
            <a:off x="527624" y="1715295"/>
            <a:ext cx="3822651" cy="704198"/>
          </a:xfrm>
          <a:prstGeom prst="rect">
            <a:avLst/>
          </a:prstGeom>
          <a:noFill/>
          <a:ln/>
        </p:spPr>
        <p:txBody>
          <a:bodyPr wrap="square" lIns="12688" tIns="12688" rIns="12688" bIns="12688" rtlCol="0" anchor="t">
            <a:normAutofit/>
          </a:bodyPr>
          <a:lstStyle/>
          <a:p>
            <a:pPr>
              <a:lnSpc>
                <a:spcPct val="129730"/>
              </a:lnSpc>
            </a:pPr>
            <a:r>
              <a:rPr lang="en-US" sz="1199" dirty="0">
                <a:solidFill>
                  <a:srgbClr val="0F1911"/>
                </a:solidFill>
                <a:latin typeface="Arial" pitchFamily="34" charset="0"/>
                <a:ea typeface="Arial" pitchFamily="34" charset="-122"/>
                <a:cs typeface="Arial" pitchFamily="34" charset="-120"/>
              </a:rPr>
              <a:t>Tourism information changes constantly. Our website became a living resource — we regularly update:</a:t>
            </a:r>
            <a:endParaRPr lang="en-US" sz="1199" dirty="0"/>
          </a:p>
        </p:txBody>
      </p:sp>
      <p:sp>
        <p:nvSpPr>
          <p:cNvPr id="5" name="Shape 3"/>
          <p:cNvSpPr/>
          <p:nvPr/>
        </p:nvSpPr>
        <p:spPr>
          <a:xfrm>
            <a:off x="527624" y="2571752"/>
            <a:ext cx="585170" cy="278349"/>
          </a:xfrm>
          <a:prstGeom prst="roundRect">
            <a:avLst>
              <a:gd name="adj" fmla="val 50000"/>
            </a:avLst>
          </a:prstGeom>
          <a:solidFill>
            <a:srgbClr val="D5632A">
              <a:alpha val="14000"/>
            </a:srgbClr>
          </a:solidFill>
          <a:ln/>
        </p:spPr>
        <p:txBody>
          <a:bodyPr/>
          <a:lstStyle/>
          <a:p>
            <a:endParaRPr lang="en-AU" sz="450"/>
          </a:p>
        </p:txBody>
      </p:sp>
      <p:sp>
        <p:nvSpPr>
          <p:cNvPr id="6" name="Text 4"/>
          <p:cNvSpPr/>
          <p:nvPr/>
        </p:nvSpPr>
        <p:spPr>
          <a:xfrm>
            <a:off x="641818" y="2638365"/>
            <a:ext cx="394847" cy="164154"/>
          </a:xfrm>
          <a:prstGeom prst="rect">
            <a:avLst/>
          </a:prstGeom>
          <a:noFill/>
          <a:ln/>
        </p:spPr>
        <p:txBody>
          <a:bodyPr wrap="square" lIns="12688" tIns="12688" rIns="12688" bIns="12688" rtlCol="0" anchor="t">
            <a:normAutofit lnSpcReduction="10000"/>
          </a:bodyPr>
          <a:lstStyle/>
          <a:p>
            <a:r>
              <a:rPr lang="en-US" sz="974" dirty="0">
                <a:solidFill>
                  <a:srgbClr val="0F1911"/>
                </a:solidFill>
                <a:latin typeface="Arial" pitchFamily="34" charset="0"/>
                <a:ea typeface="Arial" pitchFamily="34" charset="-122"/>
                <a:cs typeface="Arial" pitchFamily="34" charset="-120"/>
              </a:rPr>
              <a:t>Prices</a:t>
            </a:r>
            <a:endParaRPr lang="en-US" sz="974" dirty="0"/>
          </a:p>
        </p:txBody>
      </p:sp>
      <p:sp>
        <p:nvSpPr>
          <p:cNvPr id="7" name="Shape 5"/>
          <p:cNvSpPr/>
          <p:nvPr/>
        </p:nvSpPr>
        <p:spPr>
          <a:xfrm>
            <a:off x="1188922" y="2571752"/>
            <a:ext cx="864039" cy="278349"/>
          </a:xfrm>
          <a:prstGeom prst="roundRect">
            <a:avLst>
              <a:gd name="adj" fmla="val 50000"/>
            </a:avLst>
          </a:prstGeom>
          <a:solidFill>
            <a:srgbClr val="D5632A">
              <a:alpha val="14000"/>
            </a:srgbClr>
          </a:solidFill>
          <a:ln/>
        </p:spPr>
        <p:txBody>
          <a:bodyPr/>
          <a:lstStyle/>
          <a:p>
            <a:endParaRPr lang="en-AU" sz="450"/>
          </a:p>
        </p:txBody>
      </p:sp>
      <p:sp>
        <p:nvSpPr>
          <p:cNvPr id="8" name="Text 6"/>
          <p:cNvSpPr/>
          <p:nvPr/>
        </p:nvSpPr>
        <p:spPr>
          <a:xfrm>
            <a:off x="1303117" y="2638365"/>
            <a:ext cx="673716" cy="164154"/>
          </a:xfrm>
          <a:prstGeom prst="rect">
            <a:avLst/>
          </a:prstGeom>
          <a:noFill/>
          <a:ln/>
        </p:spPr>
        <p:txBody>
          <a:bodyPr wrap="square" lIns="12688" tIns="12688" rIns="12688" bIns="12688" rtlCol="0" anchor="t">
            <a:normAutofit lnSpcReduction="10000"/>
          </a:bodyPr>
          <a:lstStyle/>
          <a:p>
            <a:r>
              <a:rPr lang="en-US" sz="974" dirty="0">
                <a:solidFill>
                  <a:srgbClr val="0F1911"/>
                </a:solidFill>
                <a:latin typeface="Arial" pitchFamily="34" charset="0"/>
                <a:ea typeface="Arial" pitchFamily="34" charset="-122"/>
                <a:cs typeface="Arial" pitchFamily="34" charset="-120"/>
              </a:rPr>
              <a:t>Timetables</a:t>
            </a:r>
            <a:endParaRPr lang="en-US" sz="974" dirty="0"/>
          </a:p>
        </p:txBody>
      </p:sp>
      <p:sp>
        <p:nvSpPr>
          <p:cNvPr id="9" name="Shape 7"/>
          <p:cNvSpPr/>
          <p:nvPr/>
        </p:nvSpPr>
        <p:spPr>
          <a:xfrm>
            <a:off x="2129092" y="2571752"/>
            <a:ext cx="1210600" cy="278349"/>
          </a:xfrm>
          <a:prstGeom prst="roundRect">
            <a:avLst>
              <a:gd name="adj" fmla="val 50000"/>
            </a:avLst>
          </a:prstGeom>
          <a:solidFill>
            <a:srgbClr val="D5632A">
              <a:alpha val="14000"/>
            </a:srgbClr>
          </a:solidFill>
          <a:ln/>
        </p:spPr>
        <p:txBody>
          <a:bodyPr/>
          <a:lstStyle/>
          <a:p>
            <a:endParaRPr lang="en-AU" sz="450"/>
          </a:p>
        </p:txBody>
      </p:sp>
      <p:sp>
        <p:nvSpPr>
          <p:cNvPr id="10" name="Text 8"/>
          <p:cNvSpPr/>
          <p:nvPr/>
        </p:nvSpPr>
        <p:spPr>
          <a:xfrm>
            <a:off x="2243288" y="2638365"/>
            <a:ext cx="1020276" cy="164154"/>
          </a:xfrm>
          <a:prstGeom prst="rect">
            <a:avLst/>
          </a:prstGeom>
          <a:noFill/>
          <a:ln/>
        </p:spPr>
        <p:txBody>
          <a:bodyPr wrap="square" lIns="12688" tIns="12688" rIns="12688" bIns="12688" rtlCol="0" anchor="t">
            <a:normAutofit lnSpcReduction="10000"/>
          </a:bodyPr>
          <a:lstStyle/>
          <a:p>
            <a:r>
              <a:rPr lang="en-US" sz="974" dirty="0">
                <a:solidFill>
                  <a:srgbClr val="0F1911"/>
                </a:solidFill>
                <a:latin typeface="Arial" pitchFamily="34" charset="0"/>
                <a:ea typeface="Arial" pitchFamily="34" charset="-122"/>
                <a:cs typeface="Arial" pitchFamily="34" charset="-120"/>
              </a:rPr>
              <a:t>Cruise schedules</a:t>
            </a:r>
            <a:endParaRPr lang="en-US" sz="974" dirty="0"/>
          </a:p>
        </p:txBody>
      </p:sp>
      <p:sp>
        <p:nvSpPr>
          <p:cNvPr id="11" name="Shape 9"/>
          <p:cNvSpPr/>
          <p:nvPr/>
        </p:nvSpPr>
        <p:spPr>
          <a:xfrm>
            <a:off x="527622" y="2926229"/>
            <a:ext cx="1160082" cy="278349"/>
          </a:xfrm>
          <a:prstGeom prst="roundRect">
            <a:avLst>
              <a:gd name="adj" fmla="val 50000"/>
            </a:avLst>
          </a:prstGeom>
          <a:solidFill>
            <a:srgbClr val="D5632A">
              <a:alpha val="14000"/>
            </a:srgbClr>
          </a:solidFill>
          <a:ln/>
        </p:spPr>
        <p:txBody>
          <a:bodyPr/>
          <a:lstStyle/>
          <a:p>
            <a:endParaRPr lang="en-AU" sz="450"/>
          </a:p>
        </p:txBody>
      </p:sp>
      <p:sp>
        <p:nvSpPr>
          <p:cNvPr id="12" name="Text 10"/>
          <p:cNvSpPr/>
          <p:nvPr/>
        </p:nvSpPr>
        <p:spPr>
          <a:xfrm>
            <a:off x="641816" y="2992844"/>
            <a:ext cx="969759" cy="164154"/>
          </a:xfrm>
          <a:prstGeom prst="rect">
            <a:avLst/>
          </a:prstGeom>
          <a:noFill/>
          <a:ln/>
        </p:spPr>
        <p:txBody>
          <a:bodyPr wrap="square" lIns="12688" tIns="12688" rIns="12688" bIns="12688" rtlCol="0" anchor="t">
            <a:normAutofit lnSpcReduction="10000"/>
          </a:bodyPr>
          <a:lstStyle/>
          <a:p>
            <a:r>
              <a:rPr lang="en-US" sz="974" dirty="0">
                <a:solidFill>
                  <a:srgbClr val="0F1911"/>
                </a:solidFill>
                <a:latin typeface="Arial" pitchFamily="34" charset="0"/>
                <a:ea typeface="Arial" pitchFamily="34" charset="-122"/>
                <a:cs typeface="Arial" pitchFamily="34" charset="-120"/>
              </a:rPr>
              <a:t>Seasonal advice</a:t>
            </a:r>
            <a:endParaRPr lang="en-US" sz="974" dirty="0"/>
          </a:p>
        </p:txBody>
      </p:sp>
      <p:sp>
        <p:nvSpPr>
          <p:cNvPr id="13" name="Shape 11"/>
          <p:cNvSpPr/>
          <p:nvPr/>
        </p:nvSpPr>
        <p:spPr>
          <a:xfrm>
            <a:off x="1763833" y="2926229"/>
            <a:ext cx="1145139" cy="278349"/>
          </a:xfrm>
          <a:prstGeom prst="roundRect">
            <a:avLst>
              <a:gd name="adj" fmla="val 50000"/>
            </a:avLst>
          </a:prstGeom>
          <a:solidFill>
            <a:srgbClr val="D5632A">
              <a:alpha val="14000"/>
            </a:srgbClr>
          </a:solidFill>
          <a:ln/>
        </p:spPr>
        <p:txBody>
          <a:bodyPr/>
          <a:lstStyle/>
          <a:p>
            <a:endParaRPr lang="en-AU" sz="450"/>
          </a:p>
        </p:txBody>
      </p:sp>
      <p:sp>
        <p:nvSpPr>
          <p:cNvPr id="14" name="Text 12"/>
          <p:cNvSpPr/>
          <p:nvPr/>
        </p:nvSpPr>
        <p:spPr>
          <a:xfrm>
            <a:off x="1878029" y="2992844"/>
            <a:ext cx="954815" cy="164154"/>
          </a:xfrm>
          <a:prstGeom prst="rect">
            <a:avLst/>
          </a:prstGeom>
          <a:noFill/>
          <a:ln/>
        </p:spPr>
        <p:txBody>
          <a:bodyPr wrap="square" lIns="12688" tIns="12688" rIns="12688" bIns="12688" rtlCol="0" anchor="t">
            <a:normAutofit lnSpcReduction="10000"/>
          </a:bodyPr>
          <a:lstStyle/>
          <a:p>
            <a:r>
              <a:rPr lang="en-US" sz="974" dirty="0">
                <a:solidFill>
                  <a:srgbClr val="0F1911"/>
                </a:solidFill>
                <a:latin typeface="Arial" pitchFamily="34" charset="0"/>
                <a:ea typeface="Arial" pitchFamily="34" charset="-122"/>
                <a:cs typeface="Arial" pitchFamily="34" charset="-120"/>
              </a:rPr>
              <a:t>Road conditions</a:t>
            </a:r>
            <a:endParaRPr lang="en-US" sz="974" dirty="0"/>
          </a:p>
        </p:txBody>
      </p:sp>
      <p:sp>
        <p:nvSpPr>
          <p:cNvPr id="15" name="Shape 13"/>
          <p:cNvSpPr/>
          <p:nvPr/>
        </p:nvSpPr>
        <p:spPr>
          <a:xfrm>
            <a:off x="527624" y="3280707"/>
            <a:ext cx="1390664" cy="278349"/>
          </a:xfrm>
          <a:prstGeom prst="roundRect">
            <a:avLst>
              <a:gd name="adj" fmla="val 50000"/>
            </a:avLst>
          </a:prstGeom>
          <a:solidFill>
            <a:srgbClr val="D5632A">
              <a:alpha val="14000"/>
            </a:srgbClr>
          </a:solidFill>
          <a:ln/>
        </p:spPr>
        <p:txBody>
          <a:bodyPr/>
          <a:lstStyle/>
          <a:p>
            <a:endParaRPr lang="en-AU" sz="450"/>
          </a:p>
        </p:txBody>
      </p:sp>
      <p:sp>
        <p:nvSpPr>
          <p:cNvPr id="16" name="Text 14"/>
          <p:cNvSpPr/>
          <p:nvPr/>
        </p:nvSpPr>
        <p:spPr>
          <a:xfrm>
            <a:off x="641818" y="3347321"/>
            <a:ext cx="1203995" cy="164154"/>
          </a:xfrm>
          <a:prstGeom prst="rect">
            <a:avLst/>
          </a:prstGeom>
          <a:noFill/>
          <a:ln/>
        </p:spPr>
        <p:txBody>
          <a:bodyPr wrap="square" lIns="12688" tIns="12688" rIns="12688" bIns="12688" rtlCol="0" anchor="t">
            <a:normAutofit lnSpcReduction="10000"/>
          </a:bodyPr>
          <a:lstStyle/>
          <a:p>
            <a:r>
              <a:rPr lang="en-US" sz="974" dirty="0">
                <a:solidFill>
                  <a:srgbClr val="0F1911"/>
                </a:solidFill>
                <a:latin typeface="Arial" pitchFamily="34" charset="0"/>
                <a:ea typeface="Arial" pitchFamily="34" charset="-122"/>
                <a:cs typeface="Arial" pitchFamily="34" charset="-120"/>
              </a:rPr>
              <a:t>Booking information</a:t>
            </a:r>
            <a:endParaRPr lang="en-US" sz="974" dirty="0"/>
          </a:p>
        </p:txBody>
      </p:sp>
      <p:sp>
        <p:nvSpPr>
          <p:cNvPr id="17" name="Shape 15"/>
          <p:cNvSpPr/>
          <p:nvPr/>
        </p:nvSpPr>
        <p:spPr>
          <a:xfrm>
            <a:off x="5761523" y="1715295"/>
            <a:ext cx="2854855" cy="2283884"/>
          </a:xfrm>
          <a:prstGeom prst="roundRect">
            <a:avLst>
              <a:gd name="adj" fmla="val 833"/>
            </a:avLst>
          </a:prstGeom>
          <a:solidFill>
            <a:srgbClr val="093C31"/>
          </a:solidFill>
          <a:ln/>
        </p:spPr>
        <p:txBody>
          <a:bodyPr/>
          <a:lstStyle/>
          <a:p>
            <a:endParaRPr lang="en-AU" sz="450"/>
          </a:p>
        </p:txBody>
      </p:sp>
      <p:sp>
        <p:nvSpPr>
          <p:cNvPr id="18" name="Text 16"/>
          <p:cNvSpPr/>
          <p:nvPr/>
        </p:nvSpPr>
        <p:spPr>
          <a:xfrm>
            <a:off x="6027975" y="2281507"/>
            <a:ext cx="2554144" cy="154638"/>
          </a:xfrm>
          <a:prstGeom prst="rect">
            <a:avLst/>
          </a:prstGeom>
          <a:noFill/>
          <a:ln/>
        </p:spPr>
        <p:txBody>
          <a:bodyPr wrap="square" lIns="12688" tIns="12688" rIns="12688" bIns="12688" rtlCol="0" anchor="t">
            <a:normAutofit lnSpcReduction="10000"/>
          </a:bodyPr>
          <a:lstStyle/>
          <a:p>
            <a:r>
              <a:rPr lang="en-US" sz="899" spc="54" dirty="0">
                <a:solidFill>
                  <a:srgbClr val="F9F5EA">
                    <a:alpha val="68000"/>
                  </a:srgbClr>
                </a:solidFill>
                <a:latin typeface="Arial" pitchFamily="34" charset="0"/>
                <a:ea typeface="Arial" pitchFamily="34" charset="-122"/>
                <a:cs typeface="Arial" pitchFamily="34" charset="-120"/>
              </a:rPr>
              <a:t>EVERY UPDATE TELLS AI</a:t>
            </a:r>
            <a:endParaRPr lang="en-US" sz="899" dirty="0"/>
          </a:p>
        </p:txBody>
      </p:sp>
      <p:sp>
        <p:nvSpPr>
          <p:cNvPr id="19" name="Text 17"/>
          <p:cNvSpPr/>
          <p:nvPr/>
        </p:nvSpPr>
        <p:spPr>
          <a:xfrm>
            <a:off x="6027975" y="2597920"/>
            <a:ext cx="2554144" cy="202220"/>
          </a:xfrm>
          <a:prstGeom prst="rect">
            <a:avLst/>
          </a:prstGeom>
          <a:noFill/>
          <a:ln/>
        </p:spPr>
        <p:txBody>
          <a:bodyPr wrap="square" lIns="12688" tIns="12688" rIns="12688" bIns="12688" rtlCol="0" anchor="t">
            <a:normAutofit lnSpcReduction="10000"/>
          </a:bodyPr>
          <a:lstStyle/>
          <a:p>
            <a:r>
              <a:rPr lang="en-US" sz="1274" i="1" dirty="0">
                <a:solidFill>
                  <a:srgbClr val="F9F5EB"/>
                </a:solidFill>
                <a:latin typeface="Georgia" pitchFamily="34" charset="0"/>
                <a:ea typeface="Georgia" pitchFamily="34" charset="-122"/>
                <a:cs typeface="Georgia" pitchFamily="34" charset="-120"/>
              </a:rPr>
              <a:t>This business is active.</a:t>
            </a:r>
            <a:endParaRPr lang="en-US" sz="1274" dirty="0"/>
          </a:p>
        </p:txBody>
      </p:sp>
      <p:sp>
        <p:nvSpPr>
          <p:cNvPr id="20" name="Text 18"/>
          <p:cNvSpPr/>
          <p:nvPr/>
        </p:nvSpPr>
        <p:spPr>
          <a:xfrm>
            <a:off x="6027975" y="2923848"/>
            <a:ext cx="2554144" cy="202220"/>
          </a:xfrm>
          <a:prstGeom prst="rect">
            <a:avLst/>
          </a:prstGeom>
          <a:noFill/>
          <a:ln/>
        </p:spPr>
        <p:txBody>
          <a:bodyPr wrap="square" lIns="12688" tIns="12688" rIns="12688" bIns="12688" rtlCol="0" anchor="t">
            <a:normAutofit lnSpcReduction="10000"/>
          </a:bodyPr>
          <a:lstStyle/>
          <a:p>
            <a:r>
              <a:rPr lang="en-US" sz="1274" i="1" dirty="0">
                <a:solidFill>
                  <a:srgbClr val="F9F5EB"/>
                </a:solidFill>
                <a:latin typeface="Georgia" pitchFamily="34" charset="0"/>
                <a:ea typeface="Georgia" pitchFamily="34" charset="-122"/>
                <a:cs typeface="Georgia" pitchFamily="34" charset="-120"/>
              </a:rPr>
              <a:t>This information is current.</a:t>
            </a:r>
            <a:endParaRPr lang="en-US" sz="1274" dirty="0"/>
          </a:p>
        </p:txBody>
      </p:sp>
      <p:sp>
        <p:nvSpPr>
          <p:cNvPr id="21" name="Text 19"/>
          <p:cNvSpPr/>
          <p:nvPr/>
        </p:nvSpPr>
        <p:spPr>
          <a:xfrm>
            <a:off x="6027975" y="3249779"/>
            <a:ext cx="2554144" cy="202220"/>
          </a:xfrm>
          <a:prstGeom prst="rect">
            <a:avLst/>
          </a:prstGeom>
          <a:noFill/>
          <a:ln/>
        </p:spPr>
        <p:txBody>
          <a:bodyPr wrap="square" lIns="12688" tIns="12688" rIns="12688" bIns="12688" rtlCol="0" anchor="t">
            <a:normAutofit lnSpcReduction="10000"/>
          </a:bodyPr>
          <a:lstStyle/>
          <a:p>
            <a:r>
              <a:rPr lang="en-US" sz="1274" i="1" dirty="0">
                <a:solidFill>
                  <a:srgbClr val="F9F5EB"/>
                </a:solidFill>
                <a:latin typeface="Georgia" pitchFamily="34" charset="0"/>
                <a:ea typeface="Georgia" pitchFamily="34" charset="-122"/>
                <a:cs typeface="Georgia" pitchFamily="34" charset="-120"/>
              </a:rPr>
              <a:t>This information can be trusted.</a:t>
            </a:r>
            <a:endParaRPr lang="en-US" sz="1274" dirty="0"/>
          </a:p>
        </p:txBody>
      </p:sp>
    </p:spTree>
    <p:extLst>
      <p:ext uri="{BB962C8B-B14F-4D97-AF65-F5344CB8AC3E}">
        <p14:creationId xmlns:p14="http://schemas.microsoft.com/office/powerpoint/2010/main" val="6785955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9F5EB"/>
        </a:solidFill>
        <a:effectLst/>
      </p:bgPr>
    </p:bg>
    <p:spTree>
      <p:nvGrpSpPr>
        <p:cNvPr id="1" name=""/>
        <p:cNvGrpSpPr/>
        <p:nvPr/>
      </p:nvGrpSpPr>
      <p:grpSpPr>
        <a:xfrm>
          <a:off x="0" y="0"/>
          <a:ext cx="0" cy="0"/>
          <a:chOff x="0" y="0"/>
          <a:chExt cx="0" cy="0"/>
        </a:xfrm>
      </p:grpSpPr>
      <p:sp>
        <p:nvSpPr>
          <p:cNvPr id="2" name="Text 0"/>
          <p:cNvSpPr/>
          <p:nvPr/>
        </p:nvSpPr>
        <p:spPr>
          <a:xfrm>
            <a:off x="527622" y="478190"/>
            <a:ext cx="1228617" cy="154638"/>
          </a:xfrm>
          <a:prstGeom prst="rect">
            <a:avLst/>
          </a:prstGeom>
          <a:noFill/>
          <a:ln/>
        </p:spPr>
        <p:txBody>
          <a:bodyPr wrap="square" lIns="12688" tIns="12688" rIns="12688" bIns="12688" rtlCol="0" anchor="t">
            <a:normAutofit lnSpcReduction="10000"/>
          </a:bodyPr>
          <a:lstStyle/>
          <a:p>
            <a:r>
              <a:rPr lang="en-US" sz="899" spc="90" dirty="0">
                <a:solidFill>
                  <a:srgbClr val="0F1812">
                    <a:alpha val="62000"/>
                  </a:srgbClr>
                </a:solidFill>
                <a:latin typeface="Arial" pitchFamily="34" charset="0"/>
                <a:ea typeface="Arial" pitchFamily="34" charset="-122"/>
                <a:cs typeface="Arial" pitchFamily="34" charset="-120"/>
              </a:rPr>
              <a:t>THE DIFFERENCE</a:t>
            </a:r>
            <a:endParaRPr lang="en-US" sz="899" dirty="0"/>
          </a:p>
        </p:txBody>
      </p:sp>
      <p:sp>
        <p:nvSpPr>
          <p:cNvPr id="3" name="Text 1"/>
          <p:cNvSpPr/>
          <p:nvPr/>
        </p:nvSpPr>
        <p:spPr>
          <a:xfrm>
            <a:off x="527624" y="906418"/>
            <a:ext cx="2105459" cy="342582"/>
          </a:xfrm>
          <a:prstGeom prst="rect">
            <a:avLst/>
          </a:prstGeom>
          <a:noFill/>
          <a:ln/>
        </p:spPr>
        <p:txBody>
          <a:bodyPr wrap="square" lIns="12688" tIns="12688" rIns="12688" bIns="12688" rtlCol="0" anchor="t">
            <a:normAutofit fontScale="92500" lnSpcReduction="20000"/>
          </a:bodyPr>
          <a:lstStyle/>
          <a:p>
            <a:r>
              <a:rPr lang="en-US" sz="2547" dirty="0">
                <a:solidFill>
                  <a:srgbClr val="0F1911"/>
                </a:solidFill>
                <a:latin typeface="Georgia" pitchFamily="34" charset="0"/>
                <a:ea typeface="Georgia" pitchFamily="34" charset="-122"/>
                <a:cs typeface="Georgia" pitchFamily="34" charset="-120"/>
              </a:rPr>
              <a:t>Google vs. AI</a:t>
            </a:r>
            <a:endParaRPr lang="en-US" sz="2547" dirty="0"/>
          </a:p>
        </p:txBody>
      </p:sp>
      <p:sp>
        <p:nvSpPr>
          <p:cNvPr id="4" name="Shape 2"/>
          <p:cNvSpPr/>
          <p:nvPr/>
        </p:nvSpPr>
        <p:spPr>
          <a:xfrm>
            <a:off x="527622" y="1715295"/>
            <a:ext cx="3345719" cy="2283884"/>
          </a:xfrm>
          <a:prstGeom prst="roundRect">
            <a:avLst>
              <a:gd name="adj" fmla="val 833"/>
            </a:avLst>
          </a:prstGeom>
          <a:solidFill>
            <a:srgbClr val="F9F5EB"/>
          </a:solidFill>
          <a:ln w="9525">
            <a:solidFill>
              <a:srgbClr val="101910">
                <a:alpha val="12000"/>
              </a:srgbClr>
            </a:solidFill>
            <a:prstDash val="solid"/>
          </a:ln>
        </p:spPr>
        <p:txBody>
          <a:bodyPr/>
          <a:lstStyle/>
          <a:p>
            <a:endParaRPr lang="en-AU" sz="450"/>
          </a:p>
        </p:txBody>
      </p:sp>
      <p:sp>
        <p:nvSpPr>
          <p:cNvPr id="5" name="Text 3"/>
          <p:cNvSpPr/>
          <p:nvPr/>
        </p:nvSpPr>
        <p:spPr>
          <a:xfrm>
            <a:off x="798834" y="1986505"/>
            <a:ext cx="3083626" cy="154638"/>
          </a:xfrm>
          <a:prstGeom prst="rect">
            <a:avLst/>
          </a:prstGeom>
          <a:noFill/>
          <a:ln/>
        </p:spPr>
        <p:txBody>
          <a:bodyPr wrap="square" lIns="12688" tIns="12688" rIns="12688" bIns="12688" rtlCol="0" anchor="t">
            <a:normAutofit lnSpcReduction="10000"/>
          </a:bodyPr>
          <a:lstStyle/>
          <a:p>
            <a:r>
              <a:rPr lang="en-US" sz="899" spc="90" dirty="0">
                <a:solidFill>
                  <a:srgbClr val="0F1812">
                    <a:alpha val="62000"/>
                  </a:srgbClr>
                </a:solidFill>
                <a:latin typeface="Arial" pitchFamily="34" charset="0"/>
                <a:ea typeface="Arial" pitchFamily="34" charset="-122"/>
                <a:cs typeface="Arial" pitchFamily="34" charset="-120"/>
              </a:rPr>
              <a:t>GOOGLE MOSTLY JUDGED ONE THING</a:t>
            </a:r>
            <a:endParaRPr lang="en-US" sz="899" dirty="0"/>
          </a:p>
        </p:txBody>
      </p:sp>
      <p:sp>
        <p:nvSpPr>
          <p:cNvPr id="6" name="Text 4"/>
          <p:cNvSpPr/>
          <p:nvPr/>
        </p:nvSpPr>
        <p:spPr>
          <a:xfrm>
            <a:off x="798834" y="2255337"/>
            <a:ext cx="3083626" cy="285486"/>
          </a:xfrm>
          <a:prstGeom prst="rect">
            <a:avLst/>
          </a:prstGeom>
          <a:noFill/>
          <a:ln/>
        </p:spPr>
        <p:txBody>
          <a:bodyPr wrap="square" lIns="12688" tIns="12688" rIns="12688" bIns="12688" rtlCol="0" anchor="t">
            <a:normAutofit fontScale="92500" lnSpcReduction="20000"/>
          </a:bodyPr>
          <a:lstStyle/>
          <a:p>
            <a:r>
              <a:rPr lang="en-US" sz="2098" dirty="0">
                <a:solidFill>
                  <a:srgbClr val="0F1911"/>
                </a:solidFill>
                <a:latin typeface="Georgia" pitchFamily="34" charset="0"/>
                <a:ea typeface="Georgia" pitchFamily="34" charset="-122"/>
                <a:cs typeface="Georgia" pitchFamily="34" charset="-120"/>
              </a:rPr>
              <a:t>Your website.</a:t>
            </a:r>
            <a:endParaRPr lang="en-US" sz="2098" dirty="0"/>
          </a:p>
        </p:txBody>
      </p:sp>
      <p:sp>
        <p:nvSpPr>
          <p:cNvPr id="7" name="Shape 5"/>
          <p:cNvSpPr/>
          <p:nvPr/>
        </p:nvSpPr>
        <p:spPr>
          <a:xfrm>
            <a:off x="4158828" y="1715295"/>
            <a:ext cx="4457551" cy="2283884"/>
          </a:xfrm>
          <a:prstGeom prst="roundRect">
            <a:avLst>
              <a:gd name="adj" fmla="val 833"/>
            </a:avLst>
          </a:prstGeom>
          <a:solidFill>
            <a:srgbClr val="093C31"/>
          </a:solidFill>
          <a:ln/>
        </p:spPr>
        <p:txBody>
          <a:bodyPr/>
          <a:lstStyle/>
          <a:p>
            <a:endParaRPr lang="en-AU" sz="450"/>
          </a:p>
        </p:txBody>
      </p:sp>
      <p:sp>
        <p:nvSpPr>
          <p:cNvPr id="8" name="Text 6"/>
          <p:cNvSpPr/>
          <p:nvPr/>
        </p:nvSpPr>
        <p:spPr>
          <a:xfrm>
            <a:off x="4425280" y="1981747"/>
            <a:ext cx="4317110" cy="154638"/>
          </a:xfrm>
          <a:prstGeom prst="rect">
            <a:avLst/>
          </a:prstGeom>
          <a:noFill/>
          <a:ln/>
        </p:spPr>
        <p:txBody>
          <a:bodyPr wrap="square" lIns="12688" tIns="12688" rIns="12688" bIns="12688" rtlCol="0" anchor="t">
            <a:normAutofit lnSpcReduction="10000"/>
          </a:bodyPr>
          <a:lstStyle/>
          <a:p>
            <a:r>
              <a:rPr lang="en-US" sz="899" spc="90" dirty="0">
                <a:solidFill>
                  <a:srgbClr val="F9F5EA">
                    <a:alpha val="68000"/>
                  </a:srgbClr>
                </a:solidFill>
                <a:latin typeface="Arial" pitchFamily="34" charset="0"/>
                <a:ea typeface="Arial" pitchFamily="34" charset="-122"/>
                <a:cs typeface="Arial" pitchFamily="34" charset="-120"/>
              </a:rPr>
              <a:t>AI LOOKS FOR EVIDENCE EVERYWHERE</a:t>
            </a:r>
            <a:endParaRPr lang="en-US" sz="899" dirty="0"/>
          </a:p>
        </p:txBody>
      </p:sp>
      <p:sp>
        <p:nvSpPr>
          <p:cNvPr id="9" name="Text 7"/>
          <p:cNvSpPr/>
          <p:nvPr/>
        </p:nvSpPr>
        <p:spPr>
          <a:xfrm>
            <a:off x="4425280" y="2260095"/>
            <a:ext cx="2053856" cy="197461"/>
          </a:xfrm>
          <a:prstGeom prst="rect">
            <a:avLst/>
          </a:prstGeom>
          <a:noFill/>
          <a:ln/>
        </p:spPr>
        <p:txBody>
          <a:bodyPr wrap="square" lIns="12688" tIns="12688" rIns="12688" bIns="12688" rtlCol="0" anchor="t">
            <a:normAutofit lnSpcReduction="10000"/>
          </a:bodyPr>
          <a:lstStyle/>
          <a:p>
            <a:r>
              <a:rPr lang="en-US" sz="1199" dirty="0">
                <a:solidFill>
                  <a:srgbClr val="F9F5EB"/>
                </a:solidFill>
                <a:latin typeface="Arial" pitchFamily="34" charset="0"/>
                <a:ea typeface="Arial" pitchFamily="34" charset="-122"/>
                <a:cs typeface="Arial" pitchFamily="34" charset="-120"/>
              </a:rPr>
              <a:t>Website</a:t>
            </a:r>
            <a:endParaRPr lang="en-US" sz="1199" dirty="0"/>
          </a:p>
        </p:txBody>
      </p:sp>
      <p:sp>
        <p:nvSpPr>
          <p:cNvPr id="10" name="Text 8"/>
          <p:cNvSpPr/>
          <p:nvPr/>
        </p:nvSpPr>
        <p:spPr>
          <a:xfrm>
            <a:off x="6482747" y="2260095"/>
            <a:ext cx="2053897" cy="197461"/>
          </a:xfrm>
          <a:prstGeom prst="rect">
            <a:avLst/>
          </a:prstGeom>
          <a:noFill/>
          <a:ln/>
        </p:spPr>
        <p:txBody>
          <a:bodyPr wrap="square" lIns="12688" tIns="12688" rIns="12688" bIns="12688" rtlCol="0" anchor="t">
            <a:normAutofit lnSpcReduction="10000"/>
          </a:bodyPr>
          <a:lstStyle/>
          <a:p>
            <a:r>
              <a:rPr lang="en-US" sz="1199" dirty="0">
                <a:solidFill>
                  <a:srgbClr val="F9F5EB"/>
                </a:solidFill>
                <a:latin typeface="Arial" pitchFamily="34" charset="0"/>
                <a:ea typeface="Arial" pitchFamily="34" charset="-122"/>
                <a:cs typeface="Arial" pitchFamily="34" charset="-120"/>
              </a:rPr>
              <a:t>Reviews</a:t>
            </a:r>
            <a:endParaRPr lang="en-US" sz="1199" dirty="0"/>
          </a:p>
        </p:txBody>
      </p:sp>
      <p:sp>
        <p:nvSpPr>
          <p:cNvPr id="11" name="Text 9"/>
          <p:cNvSpPr/>
          <p:nvPr/>
        </p:nvSpPr>
        <p:spPr>
          <a:xfrm>
            <a:off x="4425280" y="2533686"/>
            <a:ext cx="2053856" cy="197461"/>
          </a:xfrm>
          <a:prstGeom prst="rect">
            <a:avLst/>
          </a:prstGeom>
          <a:noFill/>
          <a:ln/>
        </p:spPr>
        <p:txBody>
          <a:bodyPr wrap="square" lIns="12688" tIns="12688" rIns="12688" bIns="12688" rtlCol="0" anchor="t">
            <a:normAutofit lnSpcReduction="10000"/>
          </a:bodyPr>
          <a:lstStyle/>
          <a:p>
            <a:r>
              <a:rPr lang="en-US" sz="1199" dirty="0">
                <a:solidFill>
                  <a:srgbClr val="F9F5EB"/>
                </a:solidFill>
                <a:latin typeface="Arial" pitchFamily="34" charset="0"/>
                <a:ea typeface="Arial" pitchFamily="34" charset="-122"/>
                <a:cs typeface="Arial" pitchFamily="34" charset="-120"/>
              </a:rPr>
              <a:t>Google Business Profile</a:t>
            </a:r>
            <a:endParaRPr lang="en-US" sz="1199" dirty="0"/>
          </a:p>
        </p:txBody>
      </p:sp>
      <p:sp>
        <p:nvSpPr>
          <p:cNvPr id="12" name="Text 10"/>
          <p:cNvSpPr/>
          <p:nvPr/>
        </p:nvSpPr>
        <p:spPr>
          <a:xfrm>
            <a:off x="6482747" y="2533686"/>
            <a:ext cx="2053897" cy="197461"/>
          </a:xfrm>
          <a:prstGeom prst="rect">
            <a:avLst/>
          </a:prstGeom>
          <a:noFill/>
          <a:ln/>
        </p:spPr>
        <p:txBody>
          <a:bodyPr wrap="square" lIns="12688" tIns="12688" rIns="12688" bIns="12688" rtlCol="0" anchor="t">
            <a:normAutofit lnSpcReduction="10000"/>
          </a:bodyPr>
          <a:lstStyle/>
          <a:p>
            <a:r>
              <a:rPr lang="en-US" sz="1199" dirty="0">
                <a:solidFill>
                  <a:srgbClr val="F9F5EB"/>
                </a:solidFill>
                <a:latin typeface="Arial" pitchFamily="34" charset="0"/>
                <a:ea typeface="Arial" pitchFamily="34" charset="-122"/>
                <a:cs typeface="Arial" pitchFamily="34" charset="-120"/>
              </a:rPr>
              <a:t>YouTube</a:t>
            </a:r>
            <a:endParaRPr lang="en-US" sz="1199" dirty="0"/>
          </a:p>
        </p:txBody>
      </p:sp>
      <p:sp>
        <p:nvSpPr>
          <p:cNvPr id="13" name="Text 11"/>
          <p:cNvSpPr/>
          <p:nvPr/>
        </p:nvSpPr>
        <p:spPr>
          <a:xfrm>
            <a:off x="4425280" y="2807275"/>
            <a:ext cx="2053856" cy="197461"/>
          </a:xfrm>
          <a:prstGeom prst="rect">
            <a:avLst/>
          </a:prstGeom>
          <a:noFill/>
          <a:ln/>
        </p:spPr>
        <p:txBody>
          <a:bodyPr wrap="square" lIns="12688" tIns="12688" rIns="12688" bIns="12688" rtlCol="0" anchor="t">
            <a:normAutofit lnSpcReduction="10000"/>
          </a:bodyPr>
          <a:lstStyle/>
          <a:p>
            <a:r>
              <a:rPr lang="en-US" sz="1199" dirty="0">
                <a:solidFill>
                  <a:srgbClr val="F9F5EB"/>
                </a:solidFill>
                <a:latin typeface="Arial" pitchFamily="34" charset="0"/>
                <a:ea typeface="Arial" pitchFamily="34" charset="-122"/>
                <a:cs typeface="Arial" pitchFamily="34" charset="-120"/>
              </a:rPr>
              <a:t>Reddit</a:t>
            </a:r>
            <a:endParaRPr lang="en-US" sz="1199" dirty="0"/>
          </a:p>
        </p:txBody>
      </p:sp>
      <p:sp>
        <p:nvSpPr>
          <p:cNvPr id="14" name="Text 12"/>
          <p:cNvSpPr/>
          <p:nvPr/>
        </p:nvSpPr>
        <p:spPr>
          <a:xfrm>
            <a:off x="6482747" y="2807275"/>
            <a:ext cx="2053897" cy="197461"/>
          </a:xfrm>
          <a:prstGeom prst="rect">
            <a:avLst/>
          </a:prstGeom>
          <a:noFill/>
          <a:ln/>
        </p:spPr>
        <p:txBody>
          <a:bodyPr wrap="square" lIns="12688" tIns="12688" rIns="12688" bIns="12688" rtlCol="0" anchor="t">
            <a:normAutofit lnSpcReduction="10000"/>
          </a:bodyPr>
          <a:lstStyle/>
          <a:p>
            <a:r>
              <a:rPr lang="en-US" sz="1199" dirty="0">
                <a:solidFill>
                  <a:srgbClr val="F9F5EB"/>
                </a:solidFill>
                <a:latin typeface="Arial" pitchFamily="34" charset="0"/>
                <a:ea typeface="Arial" pitchFamily="34" charset="-122"/>
                <a:cs typeface="Arial" pitchFamily="34" charset="-120"/>
              </a:rPr>
              <a:t>Social media</a:t>
            </a:r>
            <a:endParaRPr lang="en-US" sz="1199" dirty="0"/>
          </a:p>
        </p:txBody>
      </p:sp>
      <p:sp>
        <p:nvSpPr>
          <p:cNvPr id="15" name="Text 13"/>
          <p:cNvSpPr/>
          <p:nvPr/>
        </p:nvSpPr>
        <p:spPr>
          <a:xfrm>
            <a:off x="4425280" y="3080866"/>
            <a:ext cx="2053856" cy="197461"/>
          </a:xfrm>
          <a:prstGeom prst="rect">
            <a:avLst/>
          </a:prstGeom>
          <a:noFill/>
          <a:ln/>
        </p:spPr>
        <p:txBody>
          <a:bodyPr wrap="square" lIns="12688" tIns="12688" rIns="12688" bIns="12688" rtlCol="0" anchor="t">
            <a:normAutofit lnSpcReduction="10000"/>
          </a:bodyPr>
          <a:lstStyle/>
          <a:p>
            <a:r>
              <a:rPr lang="en-US" sz="1199" dirty="0">
                <a:solidFill>
                  <a:srgbClr val="F9F5EB"/>
                </a:solidFill>
                <a:latin typeface="Arial" pitchFamily="34" charset="0"/>
                <a:ea typeface="Arial" pitchFamily="34" charset="-122"/>
                <a:cs typeface="Arial" pitchFamily="34" charset="-120"/>
              </a:rPr>
              <a:t>Industry partners</a:t>
            </a:r>
            <a:endParaRPr lang="en-US" sz="1199" dirty="0"/>
          </a:p>
        </p:txBody>
      </p:sp>
      <p:sp>
        <p:nvSpPr>
          <p:cNvPr id="16" name="Text 14"/>
          <p:cNvSpPr/>
          <p:nvPr/>
        </p:nvSpPr>
        <p:spPr>
          <a:xfrm>
            <a:off x="6482747" y="3080866"/>
            <a:ext cx="2053897" cy="197461"/>
          </a:xfrm>
          <a:prstGeom prst="rect">
            <a:avLst/>
          </a:prstGeom>
          <a:noFill/>
          <a:ln/>
        </p:spPr>
        <p:txBody>
          <a:bodyPr wrap="square" lIns="12688" tIns="12688" rIns="12688" bIns="12688" rtlCol="0" anchor="t">
            <a:normAutofit lnSpcReduction="10000"/>
          </a:bodyPr>
          <a:lstStyle/>
          <a:p>
            <a:r>
              <a:rPr lang="en-US" sz="1199" dirty="0">
                <a:solidFill>
                  <a:srgbClr val="F9F5EB"/>
                </a:solidFill>
                <a:latin typeface="Arial" pitchFamily="34" charset="0"/>
                <a:ea typeface="Arial" pitchFamily="34" charset="-122"/>
                <a:cs typeface="Arial" pitchFamily="34" charset="-120"/>
              </a:rPr>
              <a:t>Current information</a:t>
            </a:r>
            <a:endParaRPr lang="en-US" sz="1199" dirty="0"/>
          </a:p>
        </p:txBody>
      </p:sp>
      <p:sp>
        <p:nvSpPr>
          <p:cNvPr id="17" name="Text 15"/>
          <p:cNvSpPr/>
          <p:nvPr/>
        </p:nvSpPr>
        <p:spPr>
          <a:xfrm>
            <a:off x="123184" y="4465472"/>
            <a:ext cx="8897632" cy="266453"/>
          </a:xfrm>
          <a:prstGeom prst="rect">
            <a:avLst/>
          </a:prstGeom>
          <a:noFill/>
          <a:ln/>
        </p:spPr>
        <p:txBody>
          <a:bodyPr wrap="square" lIns="12688" tIns="12688" rIns="12688" bIns="12688" rtlCol="0" anchor="t">
            <a:normAutofit lnSpcReduction="10000"/>
          </a:bodyPr>
          <a:lstStyle/>
          <a:p>
            <a:pPr algn="ctr"/>
            <a:r>
              <a:rPr lang="en-US" sz="1723" i="1" dirty="0">
                <a:solidFill>
                  <a:srgbClr val="D8662A"/>
                </a:solidFill>
                <a:latin typeface="Georgia" pitchFamily="34" charset="0"/>
                <a:ea typeface="Georgia" pitchFamily="34" charset="-122"/>
                <a:cs typeface="Georgia" pitchFamily="34" charset="-120"/>
              </a:rPr>
              <a:t>Everything reinforces one message: eGuide knows Tasmania.</a:t>
            </a:r>
            <a:endParaRPr lang="en-US" sz="1723" dirty="0"/>
          </a:p>
        </p:txBody>
      </p:sp>
    </p:spTree>
    <p:extLst>
      <p:ext uri="{BB962C8B-B14F-4D97-AF65-F5344CB8AC3E}">
        <p14:creationId xmlns:p14="http://schemas.microsoft.com/office/powerpoint/2010/main" val="26792176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9F5EB"/>
        </a:solidFill>
        <a:effectLst/>
      </p:bgPr>
    </p:bg>
    <p:spTree>
      <p:nvGrpSpPr>
        <p:cNvPr id="1" name=""/>
        <p:cNvGrpSpPr/>
        <p:nvPr/>
      </p:nvGrpSpPr>
      <p:grpSpPr>
        <a:xfrm>
          <a:off x="0" y="0"/>
          <a:ext cx="0" cy="0"/>
          <a:chOff x="0" y="0"/>
          <a:chExt cx="0" cy="0"/>
        </a:xfrm>
      </p:grpSpPr>
      <p:sp>
        <p:nvSpPr>
          <p:cNvPr id="2" name="Text 0"/>
          <p:cNvSpPr/>
          <p:nvPr/>
        </p:nvSpPr>
        <p:spPr>
          <a:xfrm>
            <a:off x="527624" y="478190"/>
            <a:ext cx="841227" cy="154638"/>
          </a:xfrm>
          <a:prstGeom prst="rect">
            <a:avLst/>
          </a:prstGeom>
          <a:noFill/>
          <a:ln/>
        </p:spPr>
        <p:txBody>
          <a:bodyPr wrap="square" lIns="12688" tIns="12688" rIns="12688" bIns="12688" rtlCol="0" anchor="t">
            <a:normAutofit lnSpcReduction="10000"/>
          </a:bodyPr>
          <a:lstStyle/>
          <a:p>
            <a:r>
              <a:rPr lang="en-US" sz="899" spc="90" dirty="0">
                <a:solidFill>
                  <a:srgbClr val="0F1812">
                    <a:alpha val="62000"/>
                  </a:srgbClr>
                </a:solidFill>
                <a:latin typeface="Arial" pitchFamily="34" charset="0"/>
                <a:ea typeface="Arial" pitchFamily="34" charset="-122"/>
                <a:cs typeface="Arial" pitchFamily="34" charset="-120"/>
              </a:rPr>
              <a:t>2026 – 2027</a:t>
            </a:r>
            <a:endParaRPr lang="en-US" sz="899" dirty="0"/>
          </a:p>
        </p:txBody>
      </p:sp>
      <p:sp>
        <p:nvSpPr>
          <p:cNvPr id="3" name="Text 1"/>
          <p:cNvSpPr/>
          <p:nvPr/>
        </p:nvSpPr>
        <p:spPr>
          <a:xfrm>
            <a:off x="527622" y="906418"/>
            <a:ext cx="6181482" cy="342582"/>
          </a:xfrm>
          <a:prstGeom prst="rect">
            <a:avLst/>
          </a:prstGeom>
          <a:noFill/>
          <a:ln/>
        </p:spPr>
        <p:txBody>
          <a:bodyPr wrap="square" lIns="12688" tIns="12688" rIns="12688" bIns="12688" rtlCol="0" anchor="t">
            <a:normAutofit fontScale="92500" lnSpcReduction="20000"/>
          </a:bodyPr>
          <a:lstStyle/>
          <a:p>
            <a:r>
              <a:rPr lang="en-US" sz="2547" dirty="0">
                <a:solidFill>
                  <a:srgbClr val="0F1911"/>
                </a:solidFill>
                <a:latin typeface="Georgia" pitchFamily="34" charset="0"/>
                <a:ea typeface="Georgia" pitchFamily="34" charset="-122"/>
                <a:cs typeface="Georgia" pitchFamily="34" charset="-120"/>
              </a:rPr>
              <a:t>eGuide's AI Action Plan</a:t>
            </a:r>
            <a:endParaRPr lang="en-US" sz="2547" dirty="0"/>
          </a:p>
        </p:txBody>
      </p:sp>
      <p:sp>
        <p:nvSpPr>
          <p:cNvPr id="4" name="Text 2"/>
          <p:cNvSpPr/>
          <p:nvPr/>
        </p:nvSpPr>
        <p:spPr>
          <a:xfrm>
            <a:off x="527622" y="1315615"/>
            <a:ext cx="6181482" cy="226009"/>
          </a:xfrm>
          <a:prstGeom prst="rect">
            <a:avLst/>
          </a:prstGeom>
          <a:noFill/>
          <a:ln/>
        </p:spPr>
        <p:txBody>
          <a:bodyPr wrap="square" lIns="12688" tIns="12688" rIns="12688" bIns="12688" rtlCol="0" anchor="t">
            <a:normAutofit lnSpcReduction="10000"/>
          </a:bodyPr>
          <a:lstStyle/>
          <a:p>
            <a:r>
              <a:rPr lang="en-US" sz="1424" i="1" dirty="0">
                <a:solidFill>
                  <a:srgbClr val="0F1812">
                    <a:alpha val="62000"/>
                  </a:srgbClr>
                </a:solidFill>
                <a:latin typeface="Georgia" pitchFamily="34" charset="0"/>
                <a:ea typeface="Georgia" pitchFamily="34" charset="-122"/>
                <a:cs typeface="Georgia" pitchFamily="34" charset="-120"/>
              </a:rPr>
              <a:t>Our goal: become Tasmania's most trusted source of travel knowledge.</a:t>
            </a:r>
            <a:endParaRPr lang="en-US" sz="1424" dirty="0"/>
          </a:p>
        </p:txBody>
      </p:sp>
      <p:sp>
        <p:nvSpPr>
          <p:cNvPr id="5" name="Shape 3"/>
          <p:cNvSpPr/>
          <p:nvPr/>
        </p:nvSpPr>
        <p:spPr>
          <a:xfrm>
            <a:off x="527624" y="1905618"/>
            <a:ext cx="3901635" cy="2093560"/>
          </a:xfrm>
          <a:prstGeom prst="roundRect">
            <a:avLst>
              <a:gd name="adj" fmla="val 909"/>
            </a:avLst>
          </a:prstGeom>
          <a:ln w="9525">
            <a:solidFill>
              <a:srgbClr val="101910">
                <a:alpha val="12000"/>
              </a:srgbClr>
            </a:solidFill>
            <a:prstDash val="solid"/>
          </a:ln>
        </p:spPr>
        <p:txBody>
          <a:bodyPr/>
          <a:lstStyle/>
          <a:p>
            <a:endParaRPr lang="en-AU" sz="450"/>
          </a:p>
        </p:txBody>
      </p:sp>
      <p:sp>
        <p:nvSpPr>
          <p:cNvPr id="6" name="Text 4"/>
          <p:cNvSpPr/>
          <p:nvPr/>
        </p:nvSpPr>
        <p:spPr>
          <a:xfrm>
            <a:off x="760770" y="2138764"/>
            <a:ext cx="3778877" cy="154638"/>
          </a:xfrm>
          <a:prstGeom prst="rect">
            <a:avLst/>
          </a:prstGeom>
          <a:noFill/>
          <a:ln/>
        </p:spPr>
        <p:txBody>
          <a:bodyPr wrap="square" lIns="12688" tIns="12688" rIns="12688" bIns="12688" rtlCol="0" anchor="t">
            <a:normAutofit lnSpcReduction="10000"/>
          </a:bodyPr>
          <a:lstStyle/>
          <a:p>
            <a:r>
              <a:rPr lang="en-US" sz="899" spc="54" dirty="0">
                <a:solidFill>
                  <a:srgbClr val="D8662A"/>
                </a:solidFill>
                <a:latin typeface="Arial" pitchFamily="34" charset="0"/>
                <a:ea typeface="Arial" pitchFamily="34" charset="-122"/>
                <a:cs typeface="Arial" pitchFamily="34" charset="-120"/>
              </a:rPr>
              <a:t>EVERY WEEK</a:t>
            </a:r>
            <a:endParaRPr lang="en-US" sz="899" dirty="0"/>
          </a:p>
        </p:txBody>
      </p:sp>
      <p:sp>
        <p:nvSpPr>
          <p:cNvPr id="7" name="Text 5"/>
          <p:cNvSpPr/>
          <p:nvPr/>
        </p:nvSpPr>
        <p:spPr>
          <a:xfrm>
            <a:off x="760770" y="2417113"/>
            <a:ext cx="3778877" cy="197461"/>
          </a:xfrm>
          <a:prstGeom prst="rect">
            <a:avLst/>
          </a:prstGeom>
          <a:noFill/>
          <a:ln/>
        </p:spPr>
        <p:txBody>
          <a:bodyPr wrap="square" lIns="12688" tIns="12688" rIns="12688" bIns="12688" rtlCol="0" anchor="t">
            <a:normAutofit lnSpcReduction="10000"/>
          </a:bodyPr>
          <a:lstStyle/>
          <a:p>
            <a:r>
              <a:rPr lang="en-US" sz="1199" dirty="0">
                <a:solidFill>
                  <a:srgbClr val="0F1911"/>
                </a:solidFill>
                <a:latin typeface="Arial" pitchFamily="34" charset="0"/>
                <a:ea typeface="Arial" pitchFamily="34" charset="-122"/>
                <a:cs typeface="Arial" pitchFamily="34" charset="-120"/>
              </a:rPr>
              <a:t>Answer a new traveller question</a:t>
            </a:r>
            <a:endParaRPr lang="en-US" sz="1199" dirty="0"/>
          </a:p>
        </p:txBody>
      </p:sp>
      <p:sp>
        <p:nvSpPr>
          <p:cNvPr id="8" name="Text 6"/>
          <p:cNvSpPr/>
          <p:nvPr/>
        </p:nvSpPr>
        <p:spPr>
          <a:xfrm>
            <a:off x="760770" y="2700218"/>
            <a:ext cx="3778877" cy="197461"/>
          </a:xfrm>
          <a:prstGeom prst="rect">
            <a:avLst/>
          </a:prstGeom>
          <a:noFill/>
          <a:ln/>
        </p:spPr>
        <p:txBody>
          <a:bodyPr wrap="square" lIns="12688" tIns="12688" rIns="12688" bIns="12688" rtlCol="0" anchor="t">
            <a:normAutofit lnSpcReduction="10000"/>
          </a:bodyPr>
          <a:lstStyle/>
          <a:p>
            <a:r>
              <a:rPr lang="en-US" sz="1199" dirty="0">
                <a:solidFill>
                  <a:srgbClr val="0F1911"/>
                </a:solidFill>
                <a:latin typeface="Arial" pitchFamily="34" charset="0"/>
                <a:ea typeface="Arial" pitchFamily="34" charset="-122"/>
                <a:cs typeface="Arial" pitchFamily="34" charset="-120"/>
              </a:rPr>
              <a:t>Share helpful travel tips</a:t>
            </a:r>
            <a:endParaRPr lang="en-US" sz="1199" dirty="0"/>
          </a:p>
        </p:txBody>
      </p:sp>
      <p:sp>
        <p:nvSpPr>
          <p:cNvPr id="9" name="Text 7"/>
          <p:cNvSpPr/>
          <p:nvPr/>
        </p:nvSpPr>
        <p:spPr>
          <a:xfrm>
            <a:off x="760770" y="2983325"/>
            <a:ext cx="3778877" cy="197461"/>
          </a:xfrm>
          <a:prstGeom prst="rect">
            <a:avLst/>
          </a:prstGeom>
          <a:noFill/>
          <a:ln/>
        </p:spPr>
        <p:txBody>
          <a:bodyPr wrap="square" lIns="12688" tIns="12688" rIns="12688" bIns="12688" rtlCol="0" anchor="t">
            <a:normAutofit lnSpcReduction="10000"/>
          </a:bodyPr>
          <a:lstStyle/>
          <a:p>
            <a:r>
              <a:rPr lang="en-US" sz="1199" dirty="0">
                <a:solidFill>
                  <a:srgbClr val="0F1911"/>
                </a:solidFill>
                <a:latin typeface="Arial" pitchFamily="34" charset="0"/>
                <a:ea typeface="Arial" pitchFamily="34" charset="-122"/>
                <a:cs typeface="Arial" pitchFamily="34" charset="-120"/>
              </a:rPr>
              <a:t>Keep prices and information current</a:t>
            </a:r>
            <a:endParaRPr lang="en-US" sz="1199" dirty="0"/>
          </a:p>
        </p:txBody>
      </p:sp>
      <p:sp>
        <p:nvSpPr>
          <p:cNvPr id="10" name="Text 8"/>
          <p:cNvSpPr/>
          <p:nvPr/>
        </p:nvSpPr>
        <p:spPr>
          <a:xfrm>
            <a:off x="760770" y="3266432"/>
            <a:ext cx="3778877" cy="197461"/>
          </a:xfrm>
          <a:prstGeom prst="rect">
            <a:avLst/>
          </a:prstGeom>
          <a:noFill/>
          <a:ln/>
        </p:spPr>
        <p:txBody>
          <a:bodyPr wrap="square" lIns="12688" tIns="12688" rIns="12688" bIns="12688" rtlCol="0" anchor="t">
            <a:normAutofit lnSpcReduction="10000"/>
          </a:bodyPr>
          <a:lstStyle/>
          <a:p>
            <a:r>
              <a:rPr lang="en-US" sz="1199" dirty="0">
                <a:solidFill>
                  <a:srgbClr val="0F1911"/>
                </a:solidFill>
                <a:latin typeface="Arial" pitchFamily="34" charset="0"/>
                <a:ea typeface="Arial" pitchFamily="34" charset="-122"/>
                <a:cs typeface="Arial" pitchFamily="34" charset="-120"/>
              </a:rPr>
              <a:t>Participate helpfully on Reddit</a:t>
            </a:r>
            <a:endParaRPr lang="en-US" sz="1199" dirty="0"/>
          </a:p>
        </p:txBody>
      </p:sp>
      <p:sp>
        <p:nvSpPr>
          <p:cNvPr id="11" name="Shape 9"/>
          <p:cNvSpPr/>
          <p:nvPr/>
        </p:nvSpPr>
        <p:spPr>
          <a:xfrm>
            <a:off x="4714744" y="1905618"/>
            <a:ext cx="3901635" cy="2093560"/>
          </a:xfrm>
          <a:prstGeom prst="roundRect">
            <a:avLst>
              <a:gd name="adj" fmla="val 909"/>
            </a:avLst>
          </a:prstGeom>
          <a:ln w="9525">
            <a:solidFill>
              <a:srgbClr val="101910">
                <a:alpha val="12000"/>
              </a:srgbClr>
            </a:solidFill>
            <a:prstDash val="solid"/>
          </a:ln>
        </p:spPr>
        <p:txBody>
          <a:bodyPr/>
          <a:lstStyle/>
          <a:p>
            <a:endParaRPr lang="en-AU" sz="450"/>
          </a:p>
        </p:txBody>
      </p:sp>
      <p:sp>
        <p:nvSpPr>
          <p:cNvPr id="12" name="Text 10"/>
          <p:cNvSpPr/>
          <p:nvPr/>
        </p:nvSpPr>
        <p:spPr>
          <a:xfrm>
            <a:off x="4947890" y="2138764"/>
            <a:ext cx="3778877" cy="154638"/>
          </a:xfrm>
          <a:prstGeom prst="rect">
            <a:avLst/>
          </a:prstGeom>
          <a:noFill/>
          <a:ln/>
        </p:spPr>
        <p:txBody>
          <a:bodyPr wrap="square" lIns="12688" tIns="12688" rIns="12688" bIns="12688" rtlCol="0" anchor="t">
            <a:normAutofit lnSpcReduction="10000"/>
          </a:bodyPr>
          <a:lstStyle/>
          <a:p>
            <a:r>
              <a:rPr lang="en-US" sz="899" spc="54" dirty="0">
                <a:solidFill>
                  <a:srgbClr val="D8662A"/>
                </a:solidFill>
                <a:latin typeface="Arial" pitchFamily="34" charset="0"/>
                <a:ea typeface="Arial" pitchFamily="34" charset="-122"/>
                <a:cs typeface="Arial" pitchFamily="34" charset="-120"/>
              </a:rPr>
              <a:t>EVERY MONTH</a:t>
            </a:r>
            <a:endParaRPr lang="en-US" sz="899" dirty="0"/>
          </a:p>
        </p:txBody>
      </p:sp>
      <p:sp>
        <p:nvSpPr>
          <p:cNvPr id="13" name="Text 11"/>
          <p:cNvSpPr/>
          <p:nvPr/>
        </p:nvSpPr>
        <p:spPr>
          <a:xfrm>
            <a:off x="4947890" y="2417113"/>
            <a:ext cx="3778877" cy="197461"/>
          </a:xfrm>
          <a:prstGeom prst="rect">
            <a:avLst/>
          </a:prstGeom>
          <a:noFill/>
          <a:ln/>
        </p:spPr>
        <p:txBody>
          <a:bodyPr wrap="square" lIns="12688" tIns="12688" rIns="12688" bIns="12688" rtlCol="0" anchor="t">
            <a:normAutofit lnSpcReduction="10000"/>
          </a:bodyPr>
          <a:lstStyle/>
          <a:p>
            <a:r>
              <a:rPr lang="en-US" sz="1199" dirty="0">
                <a:solidFill>
                  <a:srgbClr val="0F1911"/>
                </a:solidFill>
                <a:latin typeface="Arial" pitchFamily="34" charset="0"/>
                <a:ea typeface="Arial" pitchFamily="34" charset="-122"/>
                <a:cs typeface="Arial" pitchFamily="34" charset="-120"/>
              </a:rPr>
              <a:t>Publish a new YouTube video</a:t>
            </a:r>
            <a:endParaRPr lang="en-US" sz="1199" dirty="0"/>
          </a:p>
        </p:txBody>
      </p:sp>
      <p:sp>
        <p:nvSpPr>
          <p:cNvPr id="14" name="Text 12"/>
          <p:cNvSpPr/>
          <p:nvPr/>
        </p:nvSpPr>
        <p:spPr>
          <a:xfrm>
            <a:off x="4947890" y="2700218"/>
            <a:ext cx="3778877" cy="197461"/>
          </a:xfrm>
          <a:prstGeom prst="rect">
            <a:avLst/>
          </a:prstGeom>
          <a:noFill/>
          <a:ln/>
        </p:spPr>
        <p:txBody>
          <a:bodyPr wrap="square" lIns="12688" tIns="12688" rIns="12688" bIns="12688" rtlCol="0" anchor="t">
            <a:normAutofit lnSpcReduction="10000"/>
          </a:bodyPr>
          <a:lstStyle/>
          <a:p>
            <a:r>
              <a:rPr lang="en-US" sz="1199" dirty="0">
                <a:solidFill>
                  <a:srgbClr val="0F1911"/>
                </a:solidFill>
                <a:latin typeface="Arial" pitchFamily="34" charset="0"/>
                <a:ea typeface="Arial" pitchFamily="34" charset="-122"/>
                <a:cs typeface="Arial" pitchFamily="34" charset="-120"/>
              </a:rPr>
              <a:t>Add new original photos and videos</a:t>
            </a:r>
            <a:endParaRPr lang="en-US" sz="1199" dirty="0"/>
          </a:p>
        </p:txBody>
      </p:sp>
      <p:sp>
        <p:nvSpPr>
          <p:cNvPr id="15" name="Text 13"/>
          <p:cNvSpPr/>
          <p:nvPr/>
        </p:nvSpPr>
        <p:spPr>
          <a:xfrm>
            <a:off x="4947890" y="2983325"/>
            <a:ext cx="3778877" cy="197461"/>
          </a:xfrm>
          <a:prstGeom prst="rect">
            <a:avLst/>
          </a:prstGeom>
          <a:noFill/>
          <a:ln/>
        </p:spPr>
        <p:txBody>
          <a:bodyPr wrap="square" lIns="12688" tIns="12688" rIns="12688" bIns="12688" rtlCol="0" anchor="t">
            <a:normAutofit lnSpcReduction="10000"/>
          </a:bodyPr>
          <a:lstStyle/>
          <a:p>
            <a:r>
              <a:rPr lang="en-US" sz="1199" dirty="0">
                <a:solidFill>
                  <a:srgbClr val="0F1911"/>
                </a:solidFill>
                <a:latin typeface="Arial" pitchFamily="34" charset="0"/>
                <a:ea typeface="Arial" pitchFamily="34" charset="-122"/>
                <a:cs typeface="Arial" pitchFamily="34" charset="-120"/>
              </a:rPr>
              <a:t>Update Google Business Profile</a:t>
            </a:r>
            <a:endParaRPr lang="en-US" sz="1199" dirty="0"/>
          </a:p>
        </p:txBody>
      </p:sp>
      <p:sp>
        <p:nvSpPr>
          <p:cNvPr id="16" name="Text 14"/>
          <p:cNvSpPr/>
          <p:nvPr/>
        </p:nvSpPr>
        <p:spPr>
          <a:xfrm>
            <a:off x="4947890" y="3266432"/>
            <a:ext cx="3778877" cy="197461"/>
          </a:xfrm>
          <a:prstGeom prst="rect">
            <a:avLst/>
          </a:prstGeom>
          <a:noFill/>
          <a:ln/>
        </p:spPr>
        <p:txBody>
          <a:bodyPr wrap="square" lIns="12688" tIns="12688" rIns="12688" bIns="12688" rtlCol="0" anchor="t">
            <a:normAutofit lnSpcReduction="10000"/>
          </a:bodyPr>
          <a:lstStyle/>
          <a:p>
            <a:r>
              <a:rPr lang="en-US" sz="1199" dirty="0">
                <a:solidFill>
                  <a:srgbClr val="0F1911"/>
                </a:solidFill>
                <a:latin typeface="Arial" pitchFamily="34" charset="0"/>
                <a:ea typeface="Arial" pitchFamily="34" charset="-122"/>
                <a:cs typeface="Arial" pitchFamily="34" charset="-120"/>
              </a:rPr>
              <a:t>Earn more reviews</a:t>
            </a:r>
            <a:endParaRPr lang="en-US" sz="1199" dirty="0"/>
          </a:p>
        </p:txBody>
      </p:sp>
      <p:sp>
        <p:nvSpPr>
          <p:cNvPr id="17" name="Text 15"/>
          <p:cNvSpPr/>
          <p:nvPr/>
        </p:nvSpPr>
        <p:spPr>
          <a:xfrm>
            <a:off x="123184" y="4465472"/>
            <a:ext cx="8897632" cy="266453"/>
          </a:xfrm>
          <a:prstGeom prst="rect">
            <a:avLst/>
          </a:prstGeom>
          <a:noFill/>
          <a:ln/>
        </p:spPr>
        <p:txBody>
          <a:bodyPr wrap="square" lIns="12688" tIns="12688" rIns="12688" bIns="12688" rtlCol="0" anchor="t">
            <a:normAutofit lnSpcReduction="10000"/>
          </a:bodyPr>
          <a:lstStyle/>
          <a:p>
            <a:pPr algn="ctr"/>
            <a:r>
              <a:rPr lang="en-US" sz="1723" i="1" dirty="0">
                <a:solidFill>
                  <a:srgbClr val="0F1911"/>
                </a:solidFill>
                <a:latin typeface="Georgia" pitchFamily="34" charset="0"/>
                <a:ea typeface="Georgia" pitchFamily="34" charset="-122"/>
                <a:cs typeface="Georgia" pitchFamily="34" charset="-120"/>
              </a:rPr>
              <a:t>If eGuide isn't recommended — what evidence are we missing?</a:t>
            </a:r>
            <a:endParaRPr lang="en-US" sz="1723" dirty="0"/>
          </a:p>
        </p:txBody>
      </p:sp>
    </p:spTree>
    <p:extLst>
      <p:ext uri="{BB962C8B-B14F-4D97-AF65-F5344CB8AC3E}">
        <p14:creationId xmlns:p14="http://schemas.microsoft.com/office/powerpoint/2010/main" val="20430362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1C15"/>
        </a:solidFill>
        <a:effectLst/>
      </p:bgPr>
    </p:bg>
    <p:spTree>
      <p:nvGrpSpPr>
        <p:cNvPr id="1" name=""/>
        <p:cNvGrpSpPr/>
        <p:nvPr/>
      </p:nvGrpSpPr>
      <p:grpSpPr>
        <a:xfrm>
          <a:off x="0" y="0"/>
          <a:ext cx="0" cy="0"/>
          <a:chOff x="0" y="0"/>
          <a:chExt cx="0" cy="0"/>
        </a:xfrm>
      </p:grpSpPr>
      <p:sp>
        <p:nvSpPr>
          <p:cNvPr id="2" name="Text 0"/>
          <p:cNvSpPr/>
          <p:nvPr/>
        </p:nvSpPr>
        <p:spPr>
          <a:xfrm>
            <a:off x="527622" y="478190"/>
            <a:ext cx="910167" cy="154638"/>
          </a:xfrm>
          <a:prstGeom prst="rect">
            <a:avLst/>
          </a:prstGeom>
          <a:noFill/>
          <a:ln/>
        </p:spPr>
        <p:txBody>
          <a:bodyPr wrap="square" lIns="12688" tIns="12688" rIns="12688" bIns="12688" rtlCol="0" anchor="t">
            <a:normAutofit lnSpcReduction="10000"/>
          </a:bodyPr>
          <a:lstStyle/>
          <a:p>
            <a:r>
              <a:rPr lang="en-US" sz="899" spc="90" dirty="0">
                <a:solidFill>
                  <a:srgbClr val="F8F5EB">
                    <a:alpha val="60000"/>
                  </a:srgbClr>
                </a:solidFill>
                <a:latin typeface="Arial" pitchFamily="34" charset="0"/>
                <a:ea typeface="Arial" pitchFamily="34" charset="-122"/>
                <a:cs typeface="Arial" pitchFamily="34" charset="-120"/>
              </a:rPr>
              <a:t>THE LESSON</a:t>
            </a:r>
            <a:endParaRPr lang="en-US" sz="899" dirty="0"/>
          </a:p>
        </p:txBody>
      </p:sp>
      <p:sp>
        <p:nvSpPr>
          <p:cNvPr id="3" name="Text 1"/>
          <p:cNvSpPr/>
          <p:nvPr/>
        </p:nvSpPr>
        <p:spPr>
          <a:xfrm>
            <a:off x="527624" y="906418"/>
            <a:ext cx="3112494" cy="342582"/>
          </a:xfrm>
          <a:prstGeom prst="rect">
            <a:avLst/>
          </a:prstGeom>
          <a:noFill/>
          <a:ln/>
        </p:spPr>
        <p:txBody>
          <a:bodyPr wrap="square" lIns="12688" tIns="12688" rIns="12688" bIns="12688" rtlCol="0" anchor="t">
            <a:normAutofit fontScale="92500" lnSpcReduction="20000"/>
          </a:bodyPr>
          <a:lstStyle/>
          <a:p>
            <a:r>
              <a:rPr lang="en-US" sz="2547" dirty="0">
                <a:solidFill>
                  <a:srgbClr val="F9F5EB"/>
                </a:solidFill>
                <a:latin typeface="Georgia" pitchFamily="34" charset="0"/>
                <a:ea typeface="Georgia" pitchFamily="34" charset="-122"/>
                <a:cs typeface="Georgia" pitchFamily="34" charset="-120"/>
              </a:rPr>
              <a:t>The Biggest Lesson</a:t>
            </a:r>
            <a:endParaRPr lang="en-US" sz="2547" dirty="0"/>
          </a:p>
        </p:txBody>
      </p:sp>
      <p:sp>
        <p:nvSpPr>
          <p:cNvPr id="4" name="Text 2"/>
          <p:cNvSpPr/>
          <p:nvPr/>
        </p:nvSpPr>
        <p:spPr>
          <a:xfrm>
            <a:off x="527622" y="1906808"/>
            <a:ext cx="1385552" cy="209356"/>
          </a:xfrm>
          <a:prstGeom prst="rect">
            <a:avLst/>
          </a:prstGeom>
          <a:noFill/>
          <a:ln/>
        </p:spPr>
        <p:txBody>
          <a:bodyPr wrap="square" lIns="12688" tIns="12688" rIns="12688" bIns="12688" rtlCol="0" anchor="t">
            <a:normAutofit lnSpcReduction="10000"/>
          </a:bodyPr>
          <a:lstStyle/>
          <a:p>
            <a:r>
              <a:rPr lang="en-US" sz="1274" dirty="0">
                <a:solidFill>
                  <a:srgbClr val="FAF6EB">
                    <a:alpha val="55000"/>
                  </a:srgbClr>
                </a:solidFill>
                <a:latin typeface="Arial" pitchFamily="34" charset="0"/>
                <a:ea typeface="Arial" pitchFamily="34" charset="-122"/>
                <a:cs typeface="Arial" pitchFamily="34" charset="-120"/>
              </a:rPr>
              <a:t>Google changed.</a:t>
            </a:r>
            <a:endParaRPr lang="en-US" sz="1274" dirty="0"/>
          </a:p>
        </p:txBody>
      </p:sp>
      <p:sp>
        <p:nvSpPr>
          <p:cNvPr id="5" name="Text 3"/>
          <p:cNvSpPr/>
          <p:nvPr/>
        </p:nvSpPr>
        <p:spPr>
          <a:xfrm>
            <a:off x="1977539" y="1905619"/>
            <a:ext cx="199840" cy="211736"/>
          </a:xfrm>
          <a:prstGeom prst="rect">
            <a:avLst/>
          </a:prstGeom>
          <a:noFill/>
          <a:ln/>
        </p:spPr>
        <p:txBody>
          <a:bodyPr wrap="square" lIns="12688" tIns="12688" rIns="12688" bIns="12688" rtlCol="0" anchor="t">
            <a:normAutofit lnSpcReduction="10000"/>
          </a:bodyPr>
          <a:lstStyle/>
          <a:p>
            <a:r>
              <a:rPr lang="en-US" sz="1274" dirty="0">
                <a:solidFill>
                  <a:srgbClr val="F8F5EB">
                    <a:alpha val="30000"/>
                  </a:srgbClr>
                </a:solidFill>
                <a:latin typeface="Arial" pitchFamily="34" charset="0"/>
                <a:ea typeface="Arial" pitchFamily="34" charset="-122"/>
                <a:cs typeface="Arial" pitchFamily="34" charset="-120"/>
              </a:rPr>
              <a:t>→</a:t>
            </a:r>
            <a:endParaRPr lang="en-US" sz="1274" dirty="0"/>
          </a:p>
        </p:txBody>
      </p:sp>
      <p:sp>
        <p:nvSpPr>
          <p:cNvPr id="6" name="Text 4"/>
          <p:cNvSpPr/>
          <p:nvPr/>
        </p:nvSpPr>
        <p:spPr>
          <a:xfrm>
            <a:off x="2329640" y="1906808"/>
            <a:ext cx="971461" cy="209356"/>
          </a:xfrm>
          <a:prstGeom prst="rect">
            <a:avLst/>
          </a:prstGeom>
          <a:noFill/>
          <a:ln/>
        </p:spPr>
        <p:txBody>
          <a:bodyPr wrap="square" lIns="12688" tIns="12688" rIns="12688" bIns="12688" rtlCol="0" anchor="t">
            <a:normAutofit lnSpcReduction="10000"/>
          </a:bodyPr>
          <a:lstStyle/>
          <a:p>
            <a:r>
              <a:rPr lang="en-US" sz="1274" dirty="0">
                <a:solidFill>
                  <a:srgbClr val="FAF6EB">
                    <a:alpha val="55000"/>
                  </a:srgbClr>
                </a:solidFill>
                <a:latin typeface="Arial" pitchFamily="34" charset="0"/>
                <a:ea typeface="Arial" pitchFamily="34" charset="-122"/>
                <a:cs typeface="Arial" pitchFamily="34" charset="-120"/>
              </a:rPr>
              <a:t>AI changed.</a:t>
            </a:r>
            <a:endParaRPr lang="en-US" sz="1274" dirty="0"/>
          </a:p>
        </p:txBody>
      </p:sp>
      <p:sp>
        <p:nvSpPr>
          <p:cNvPr id="7" name="Text 5"/>
          <p:cNvSpPr/>
          <p:nvPr/>
        </p:nvSpPr>
        <p:spPr>
          <a:xfrm>
            <a:off x="3403108" y="1905619"/>
            <a:ext cx="199840" cy="211736"/>
          </a:xfrm>
          <a:prstGeom prst="rect">
            <a:avLst/>
          </a:prstGeom>
          <a:noFill/>
          <a:ln/>
        </p:spPr>
        <p:txBody>
          <a:bodyPr wrap="square" lIns="12688" tIns="12688" rIns="12688" bIns="12688" rtlCol="0" anchor="t">
            <a:normAutofit lnSpcReduction="10000"/>
          </a:bodyPr>
          <a:lstStyle/>
          <a:p>
            <a:r>
              <a:rPr lang="en-US" sz="1274" dirty="0">
                <a:solidFill>
                  <a:srgbClr val="F8F5EB">
                    <a:alpha val="30000"/>
                  </a:srgbClr>
                </a:solidFill>
                <a:latin typeface="Arial" pitchFamily="34" charset="0"/>
                <a:ea typeface="Arial" pitchFamily="34" charset="-122"/>
                <a:cs typeface="Arial" pitchFamily="34" charset="-120"/>
              </a:rPr>
              <a:t>→</a:t>
            </a:r>
            <a:endParaRPr lang="en-US" sz="1274" dirty="0"/>
          </a:p>
        </p:txBody>
      </p:sp>
      <p:sp>
        <p:nvSpPr>
          <p:cNvPr id="8" name="Text 6"/>
          <p:cNvSpPr/>
          <p:nvPr/>
        </p:nvSpPr>
        <p:spPr>
          <a:xfrm>
            <a:off x="3755207" y="1906808"/>
            <a:ext cx="2476494" cy="209356"/>
          </a:xfrm>
          <a:prstGeom prst="rect">
            <a:avLst/>
          </a:prstGeom>
          <a:noFill/>
          <a:ln/>
        </p:spPr>
        <p:txBody>
          <a:bodyPr wrap="square" lIns="12688" tIns="12688" rIns="12688" bIns="12688" rtlCol="0" anchor="t">
            <a:normAutofit lnSpcReduction="10000"/>
          </a:bodyPr>
          <a:lstStyle/>
          <a:p>
            <a:r>
              <a:rPr lang="en-US" sz="1274" dirty="0">
                <a:solidFill>
                  <a:srgbClr val="FAF6EB">
                    <a:alpha val="55000"/>
                  </a:srgbClr>
                </a:solidFill>
                <a:latin typeface="Arial" pitchFamily="34" charset="0"/>
                <a:ea typeface="Arial" pitchFamily="34" charset="-122"/>
                <a:cs typeface="Arial" pitchFamily="34" charset="-120"/>
              </a:rPr>
              <a:t>Something else will replace it.</a:t>
            </a:r>
            <a:endParaRPr lang="en-US" sz="1274" dirty="0"/>
          </a:p>
        </p:txBody>
      </p:sp>
      <p:sp>
        <p:nvSpPr>
          <p:cNvPr id="9" name="Text 7"/>
          <p:cNvSpPr/>
          <p:nvPr/>
        </p:nvSpPr>
        <p:spPr>
          <a:xfrm>
            <a:off x="527622" y="2571752"/>
            <a:ext cx="7351251" cy="1098078"/>
          </a:xfrm>
          <a:prstGeom prst="rect">
            <a:avLst/>
          </a:prstGeom>
          <a:noFill/>
          <a:ln/>
        </p:spPr>
        <p:txBody>
          <a:bodyPr wrap="square" lIns="12688" tIns="12688" rIns="12688" bIns="12688" rtlCol="0" anchor="t">
            <a:normAutofit/>
          </a:bodyPr>
          <a:lstStyle/>
          <a:p>
            <a:pPr>
              <a:lnSpc>
                <a:spcPct val="118125"/>
              </a:lnSpc>
            </a:pPr>
            <a:r>
              <a:rPr lang="en-US" sz="2098" dirty="0">
                <a:solidFill>
                  <a:srgbClr val="F9F5EB"/>
                </a:solidFill>
                <a:latin typeface="Georgia" pitchFamily="34" charset="0"/>
                <a:ea typeface="Georgia" pitchFamily="34" charset="-122"/>
                <a:cs typeface="Georgia" pitchFamily="34" charset="-120"/>
              </a:rPr>
              <a:t>The businesses that succeed become the most knowledgeable, the most trusted, the most genuinely helpful.</a:t>
            </a:r>
            <a:endParaRPr lang="en-US" sz="2098" dirty="0"/>
          </a:p>
        </p:txBody>
      </p:sp>
      <p:sp>
        <p:nvSpPr>
          <p:cNvPr id="10" name="Text 8"/>
          <p:cNvSpPr/>
          <p:nvPr/>
        </p:nvSpPr>
        <p:spPr>
          <a:xfrm>
            <a:off x="527622" y="4501158"/>
            <a:ext cx="1754093" cy="230768"/>
          </a:xfrm>
          <a:prstGeom prst="rect">
            <a:avLst/>
          </a:prstGeom>
          <a:noFill/>
          <a:ln/>
        </p:spPr>
        <p:txBody>
          <a:bodyPr wrap="square" lIns="12688" tIns="12688" rIns="12688" bIns="12688" rtlCol="0" anchor="t">
            <a:normAutofit lnSpcReduction="10000"/>
          </a:bodyPr>
          <a:lstStyle/>
          <a:p>
            <a:r>
              <a:rPr lang="en-US" sz="1424" dirty="0">
                <a:solidFill>
                  <a:srgbClr val="D8662A"/>
                </a:solidFill>
                <a:latin typeface="Arial" pitchFamily="34" charset="0"/>
                <a:ea typeface="Arial" pitchFamily="34" charset="-122"/>
                <a:cs typeface="Arial" pitchFamily="34" charset="-120"/>
              </a:rPr>
              <a:t>Google finds them.</a:t>
            </a:r>
            <a:endParaRPr lang="en-US" sz="1424" dirty="0"/>
          </a:p>
        </p:txBody>
      </p:sp>
      <p:sp>
        <p:nvSpPr>
          <p:cNvPr id="11" name="Text 9"/>
          <p:cNvSpPr/>
          <p:nvPr/>
        </p:nvSpPr>
        <p:spPr>
          <a:xfrm>
            <a:off x="2455320" y="4501158"/>
            <a:ext cx="2030876" cy="230768"/>
          </a:xfrm>
          <a:prstGeom prst="rect">
            <a:avLst/>
          </a:prstGeom>
          <a:noFill/>
          <a:ln/>
        </p:spPr>
        <p:txBody>
          <a:bodyPr wrap="square" lIns="12688" tIns="12688" rIns="12688" bIns="12688" rtlCol="0" anchor="t">
            <a:normAutofit lnSpcReduction="10000"/>
          </a:bodyPr>
          <a:lstStyle/>
          <a:p>
            <a:r>
              <a:rPr lang="en-US" sz="1424" dirty="0">
                <a:solidFill>
                  <a:srgbClr val="D8662A"/>
                </a:solidFill>
                <a:latin typeface="Arial" pitchFamily="34" charset="0"/>
                <a:ea typeface="Arial" pitchFamily="34" charset="-122"/>
                <a:cs typeface="Arial" pitchFamily="34" charset="-120"/>
              </a:rPr>
              <a:t>AI recommends them.</a:t>
            </a:r>
            <a:endParaRPr lang="en-US" sz="1424" dirty="0"/>
          </a:p>
        </p:txBody>
      </p:sp>
      <p:sp>
        <p:nvSpPr>
          <p:cNvPr id="12" name="Text 10"/>
          <p:cNvSpPr/>
          <p:nvPr/>
        </p:nvSpPr>
        <p:spPr>
          <a:xfrm>
            <a:off x="4634637" y="4501158"/>
            <a:ext cx="2199138" cy="230768"/>
          </a:xfrm>
          <a:prstGeom prst="rect">
            <a:avLst/>
          </a:prstGeom>
          <a:noFill/>
          <a:ln/>
        </p:spPr>
        <p:txBody>
          <a:bodyPr wrap="square" lIns="12688" tIns="12688" rIns="12688" bIns="12688" rtlCol="0" anchor="t">
            <a:normAutofit lnSpcReduction="10000"/>
          </a:bodyPr>
          <a:lstStyle/>
          <a:p>
            <a:r>
              <a:rPr lang="en-US" sz="1424" dirty="0">
                <a:solidFill>
                  <a:srgbClr val="D8662A"/>
                </a:solidFill>
                <a:latin typeface="Arial" pitchFamily="34" charset="0"/>
                <a:ea typeface="Arial" pitchFamily="34" charset="-122"/>
                <a:cs typeface="Arial" pitchFamily="34" charset="-120"/>
              </a:rPr>
              <a:t>Travellers choose them.</a:t>
            </a:r>
            <a:endParaRPr lang="en-US" sz="1424" dirty="0"/>
          </a:p>
        </p:txBody>
      </p:sp>
    </p:spTree>
    <p:extLst>
      <p:ext uri="{BB962C8B-B14F-4D97-AF65-F5344CB8AC3E}">
        <p14:creationId xmlns:p14="http://schemas.microsoft.com/office/powerpoint/2010/main" val="34588263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01C15"/>
        </a:solidFill>
        <a:effectLst/>
      </p:bgPr>
    </p:bg>
    <p:spTree>
      <p:nvGrpSpPr>
        <p:cNvPr id="1" name=""/>
        <p:cNvGrpSpPr/>
        <p:nvPr/>
      </p:nvGrpSpPr>
      <p:grpSpPr>
        <a:xfrm>
          <a:off x="0" y="0"/>
          <a:ext cx="0" cy="0"/>
          <a:chOff x="0" y="0"/>
          <a:chExt cx="0" cy="0"/>
        </a:xfrm>
      </p:grpSpPr>
      <p:sp>
        <p:nvSpPr>
          <p:cNvPr id="2" name="Text 0"/>
          <p:cNvSpPr/>
          <p:nvPr/>
        </p:nvSpPr>
        <p:spPr>
          <a:xfrm>
            <a:off x="527622" y="478190"/>
            <a:ext cx="1090246" cy="154638"/>
          </a:xfrm>
          <a:prstGeom prst="rect">
            <a:avLst/>
          </a:prstGeom>
          <a:noFill/>
          <a:ln/>
        </p:spPr>
        <p:txBody>
          <a:bodyPr wrap="square" lIns="12688" tIns="12688" rIns="12688" bIns="12688" rtlCol="0" anchor="t">
            <a:normAutofit lnSpcReduction="10000"/>
          </a:bodyPr>
          <a:lstStyle/>
          <a:p>
            <a:r>
              <a:rPr lang="en-US" sz="899" spc="90" dirty="0">
                <a:solidFill>
                  <a:srgbClr val="F8F5EB">
                    <a:alpha val="60000"/>
                  </a:srgbClr>
                </a:solidFill>
                <a:latin typeface="Arial" pitchFamily="34" charset="0"/>
                <a:ea typeface="Arial" pitchFamily="34" charset="-122"/>
                <a:cs typeface="Arial" pitchFamily="34" charset="-120"/>
              </a:rPr>
              <a:t>THE PRINCIPLE</a:t>
            </a:r>
            <a:endParaRPr lang="en-US" sz="899" dirty="0"/>
          </a:p>
        </p:txBody>
      </p:sp>
      <p:sp>
        <p:nvSpPr>
          <p:cNvPr id="3" name="Text 1"/>
          <p:cNvSpPr/>
          <p:nvPr/>
        </p:nvSpPr>
        <p:spPr>
          <a:xfrm>
            <a:off x="527622" y="1620133"/>
            <a:ext cx="8897632" cy="230768"/>
          </a:xfrm>
          <a:prstGeom prst="rect">
            <a:avLst/>
          </a:prstGeom>
          <a:noFill/>
          <a:ln/>
        </p:spPr>
        <p:txBody>
          <a:bodyPr wrap="square" lIns="12688" tIns="12688" rIns="12688" bIns="12688" rtlCol="0" anchor="t">
            <a:normAutofit lnSpcReduction="10000"/>
          </a:bodyPr>
          <a:lstStyle/>
          <a:p>
            <a:r>
              <a:rPr lang="en-US" sz="1424" dirty="0">
                <a:solidFill>
                  <a:srgbClr val="F9F5EC">
                    <a:alpha val="72000"/>
                  </a:srgbClr>
                </a:solidFill>
                <a:latin typeface="Arial" pitchFamily="34" charset="0"/>
                <a:ea typeface="Arial" pitchFamily="34" charset="-122"/>
                <a:cs typeface="Arial" pitchFamily="34" charset="-120"/>
              </a:rPr>
              <a:t>Every customer question becomes new knowledge.</a:t>
            </a:r>
            <a:endParaRPr lang="en-US" sz="1424" dirty="0"/>
          </a:p>
        </p:txBody>
      </p:sp>
      <p:sp>
        <p:nvSpPr>
          <p:cNvPr id="4" name="Text 2"/>
          <p:cNvSpPr/>
          <p:nvPr/>
        </p:nvSpPr>
        <p:spPr>
          <a:xfrm>
            <a:off x="527622" y="1946063"/>
            <a:ext cx="8897632" cy="230768"/>
          </a:xfrm>
          <a:prstGeom prst="rect">
            <a:avLst/>
          </a:prstGeom>
          <a:noFill/>
          <a:ln/>
        </p:spPr>
        <p:txBody>
          <a:bodyPr wrap="square" lIns="12688" tIns="12688" rIns="12688" bIns="12688" rtlCol="0" anchor="t">
            <a:normAutofit lnSpcReduction="10000"/>
          </a:bodyPr>
          <a:lstStyle/>
          <a:p>
            <a:r>
              <a:rPr lang="en-US" sz="1424" dirty="0">
                <a:solidFill>
                  <a:srgbClr val="F9F5EC">
                    <a:alpha val="72000"/>
                  </a:srgbClr>
                </a:solidFill>
                <a:latin typeface="Arial" pitchFamily="34" charset="0"/>
                <a:ea typeface="Arial" pitchFamily="34" charset="-122"/>
                <a:cs typeface="Arial" pitchFamily="34" charset="-120"/>
              </a:rPr>
              <a:t>Every update builds digital authority.</a:t>
            </a:r>
            <a:endParaRPr lang="en-US" sz="1424" dirty="0"/>
          </a:p>
        </p:txBody>
      </p:sp>
      <p:sp>
        <p:nvSpPr>
          <p:cNvPr id="5" name="Text 3"/>
          <p:cNvSpPr/>
          <p:nvPr/>
        </p:nvSpPr>
        <p:spPr>
          <a:xfrm>
            <a:off x="527622" y="2271992"/>
            <a:ext cx="8897632" cy="230768"/>
          </a:xfrm>
          <a:prstGeom prst="rect">
            <a:avLst/>
          </a:prstGeom>
          <a:noFill/>
          <a:ln/>
        </p:spPr>
        <p:txBody>
          <a:bodyPr wrap="square" lIns="12688" tIns="12688" rIns="12688" bIns="12688" rtlCol="0" anchor="t">
            <a:normAutofit lnSpcReduction="10000"/>
          </a:bodyPr>
          <a:lstStyle/>
          <a:p>
            <a:r>
              <a:rPr lang="en-US" sz="1424" dirty="0">
                <a:solidFill>
                  <a:srgbClr val="F9F5EC">
                    <a:alpha val="72000"/>
                  </a:srgbClr>
                </a:solidFill>
                <a:latin typeface="Arial" pitchFamily="34" charset="0"/>
                <a:ea typeface="Arial" pitchFamily="34" charset="-122"/>
                <a:cs typeface="Arial" pitchFamily="34" charset="-120"/>
              </a:rPr>
              <a:t>Every month gives AI another reason to trust eGuide.</a:t>
            </a:r>
            <a:endParaRPr lang="en-US" sz="1424" dirty="0"/>
          </a:p>
        </p:txBody>
      </p:sp>
      <p:sp>
        <p:nvSpPr>
          <p:cNvPr id="6" name="Text 4"/>
          <p:cNvSpPr/>
          <p:nvPr/>
        </p:nvSpPr>
        <p:spPr>
          <a:xfrm>
            <a:off x="527624" y="2952399"/>
            <a:ext cx="7841335" cy="875489"/>
          </a:xfrm>
          <a:prstGeom prst="rect">
            <a:avLst/>
          </a:prstGeom>
          <a:noFill/>
          <a:ln/>
        </p:spPr>
        <p:txBody>
          <a:bodyPr wrap="square" lIns="12688" tIns="12688" rIns="12688" bIns="12688" rtlCol="0" anchor="t">
            <a:normAutofit lnSpcReduction="10000"/>
          </a:bodyPr>
          <a:lstStyle/>
          <a:p>
            <a:pPr>
              <a:lnSpc>
                <a:spcPct val="109756"/>
              </a:lnSpc>
            </a:pPr>
            <a:r>
              <a:rPr lang="en-US" sz="2697" dirty="0">
                <a:solidFill>
                  <a:srgbClr val="F9F5EB"/>
                </a:solidFill>
                <a:latin typeface="Georgia" pitchFamily="34" charset="0"/>
                <a:ea typeface="Georgia" pitchFamily="34" charset="-122"/>
                <a:cs typeface="Georgia" pitchFamily="34" charset="-120"/>
              </a:rPr>
              <a:t>Don't try to optimise for AI. Become the business AI wants to recommend.</a:t>
            </a:r>
            <a:endParaRPr lang="en-US" sz="2697" dirty="0"/>
          </a:p>
        </p:txBody>
      </p:sp>
      <p:sp>
        <p:nvSpPr>
          <p:cNvPr id="7" name="Shape 5"/>
          <p:cNvSpPr/>
          <p:nvPr/>
        </p:nvSpPr>
        <p:spPr>
          <a:xfrm>
            <a:off x="527622" y="4621298"/>
            <a:ext cx="47581" cy="47581"/>
          </a:xfrm>
          <a:prstGeom prst="ellipse">
            <a:avLst/>
          </a:prstGeom>
          <a:solidFill>
            <a:srgbClr val="D8662A"/>
          </a:solidFill>
          <a:ln/>
        </p:spPr>
        <p:txBody>
          <a:bodyPr/>
          <a:lstStyle/>
          <a:p>
            <a:endParaRPr lang="en-AU" sz="450"/>
          </a:p>
        </p:txBody>
      </p:sp>
      <p:sp>
        <p:nvSpPr>
          <p:cNvPr id="8" name="Text 6"/>
          <p:cNvSpPr/>
          <p:nvPr/>
        </p:nvSpPr>
        <p:spPr>
          <a:xfrm>
            <a:off x="651333" y="4577286"/>
            <a:ext cx="1118419" cy="154638"/>
          </a:xfrm>
          <a:prstGeom prst="rect">
            <a:avLst/>
          </a:prstGeom>
          <a:noFill/>
          <a:ln/>
        </p:spPr>
        <p:txBody>
          <a:bodyPr wrap="square" lIns="12688" tIns="12688" rIns="12688" bIns="12688" rtlCol="0" anchor="t">
            <a:normAutofit lnSpcReduction="10000"/>
          </a:bodyPr>
          <a:lstStyle/>
          <a:p>
            <a:r>
              <a:rPr lang="en-US" sz="899" dirty="0">
                <a:solidFill>
                  <a:srgbClr val="FAF6EB">
                    <a:alpha val="55000"/>
                  </a:srgbClr>
                </a:solidFill>
                <a:latin typeface="Arial" pitchFamily="34" charset="0"/>
                <a:ea typeface="Arial" pitchFamily="34" charset="-122"/>
                <a:cs typeface="Arial" pitchFamily="34" charset="-120"/>
              </a:rPr>
              <a:t>eGuide — Tasmania</a:t>
            </a:r>
            <a:endParaRPr lang="en-US" sz="899" dirty="0"/>
          </a:p>
        </p:txBody>
      </p:sp>
    </p:spTree>
    <p:extLst>
      <p:ext uri="{BB962C8B-B14F-4D97-AF65-F5344CB8AC3E}">
        <p14:creationId xmlns:p14="http://schemas.microsoft.com/office/powerpoint/2010/main" val="1314414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43"/>
        <p:cNvGrpSpPr/>
        <p:nvPr/>
      </p:nvGrpSpPr>
      <p:grpSpPr>
        <a:xfrm>
          <a:off x="0" y="0"/>
          <a:ext cx="0" cy="0"/>
          <a:chOff x="0" y="0"/>
          <a:chExt cx="0" cy="0"/>
        </a:xfrm>
      </p:grpSpPr>
      <p:sp>
        <p:nvSpPr>
          <p:cNvPr id="44" name="Google Shape;44;p4"/>
          <p:cNvSpPr/>
          <p:nvPr/>
        </p:nvSpPr>
        <p:spPr>
          <a:xfrm>
            <a:off x="0" y="1910825"/>
            <a:ext cx="9144000" cy="1097400"/>
          </a:xfrm>
          <a:prstGeom prst="rect">
            <a:avLst/>
          </a:prstGeom>
          <a:noFill/>
          <a:ln>
            <a:noFill/>
          </a:ln>
          <a:effectLst>
            <a:outerShdw blurRad="57150" dist="19050" dir="5400000" algn="bl" rotWithShape="0">
              <a:srgbClr val="C7FF96">
                <a:alpha val="502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4400"/>
              <a:buFont typeface="Trebuchet MS"/>
              <a:buNone/>
            </a:pPr>
            <a:r>
              <a:rPr lang="en-US" sz="6400" b="1" i="0" u="none" strike="noStrike" cap="none">
                <a:solidFill>
                  <a:srgbClr val="C7FF96"/>
                </a:solidFill>
                <a:latin typeface="Hanken Grotesk"/>
                <a:ea typeface="Hanken Grotesk"/>
                <a:cs typeface="Hanken Grotesk"/>
                <a:sym typeface="Hanken Grotesk"/>
              </a:rPr>
              <a:t>"The Great Decoupling"</a:t>
            </a:r>
            <a:endParaRPr sz="6400" b="1" i="0" u="none" strike="noStrike" cap="none">
              <a:solidFill>
                <a:srgbClr val="C7FF96"/>
              </a:solidFill>
              <a:latin typeface="Hanken Grotesk"/>
              <a:ea typeface="Hanken Grotesk"/>
              <a:cs typeface="Hanken Grotesk"/>
              <a:sym typeface="Hanken Grotesk"/>
            </a:endParaRPr>
          </a:p>
        </p:txBody>
      </p:sp>
      <p:sp>
        <p:nvSpPr>
          <p:cNvPr id="45" name="Google Shape;45;p4"/>
          <p:cNvSpPr/>
          <p:nvPr/>
        </p:nvSpPr>
        <p:spPr>
          <a:xfrm>
            <a:off x="1371600" y="3334605"/>
            <a:ext cx="6400800" cy="731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666666"/>
              </a:buClr>
              <a:buSzPts val="1600"/>
              <a:buFont typeface="Calibri"/>
              <a:buNone/>
            </a:pPr>
            <a:r>
              <a:rPr lang="en-US" sz="1200" b="0" i="0" u="none" strike="noStrike" cap="none">
                <a:solidFill>
                  <a:srgbClr val="B5B2A6"/>
                </a:solidFill>
                <a:latin typeface="Hanken Grotesk"/>
                <a:ea typeface="Hanken Grotesk"/>
                <a:cs typeface="Hanken Grotesk"/>
                <a:sym typeface="Hanken Grotesk"/>
              </a:rPr>
              <a:t>People are searching more than ever.</a:t>
            </a:r>
            <a:endParaRPr sz="1200" b="0" i="0" u="none" strike="noStrike" cap="none">
              <a:solidFill>
                <a:srgbClr val="B5B2A6"/>
              </a:solidFill>
              <a:latin typeface="Hanken Grotesk"/>
              <a:ea typeface="Hanken Grotesk"/>
              <a:cs typeface="Hanken Grotesk"/>
              <a:sym typeface="Hanken Grotesk"/>
            </a:endParaRPr>
          </a:p>
          <a:p>
            <a:pPr marL="0" marR="0" lvl="0" indent="0" algn="ctr" rtl="0">
              <a:lnSpc>
                <a:spcPct val="100000"/>
              </a:lnSpc>
              <a:spcBef>
                <a:spcPts val="0"/>
              </a:spcBef>
              <a:spcAft>
                <a:spcPts val="0"/>
              </a:spcAft>
              <a:buClr>
                <a:srgbClr val="666666"/>
              </a:buClr>
              <a:buSzPts val="1600"/>
              <a:buFont typeface="Calibri"/>
              <a:buNone/>
            </a:pPr>
            <a:r>
              <a:rPr lang="en-US" sz="1200" b="0" i="0" u="none" strike="noStrike" cap="none">
                <a:solidFill>
                  <a:srgbClr val="B5B2A6"/>
                </a:solidFill>
                <a:latin typeface="Hanken Grotesk"/>
                <a:ea typeface="Hanken Grotesk"/>
                <a:cs typeface="Hanken Grotesk"/>
                <a:sym typeface="Hanken Grotesk"/>
              </a:rPr>
              <a:t>They're just not clicking through.</a:t>
            </a:r>
            <a:endParaRPr sz="1200" b="0" i="0" u="none" strike="noStrike" cap="none">
              <a:solidFill>
                <a:srgbClr val="B5B2A6"/>
              </a:solidFill>
              <a:latin typeface="Hanken Grotesk"/>
              <a:ea typeface="Hanken Grotesk"/>
              <a:cs typeface="Hanken Grotesk"/>
              <a:sym typeface="Hanken Grotesk"/>
            </a:endParaRPr>
          </a:p>
        </p:txBody>
      </p:sp>
      <p:sp>
        <p:nvSpPr>
          <p:cNvPr id="46" name="Google Shape;46;p4"/>
          <p:cNvSpPr/>
          <p:nvPr/>
        </p:nvSpPr>
        <p:spPr>
          <a:xfrm>
            <a:off x="457200" y="4459970"/>
            <a:ext cx="8229600" cy="548700"/>
          </a:xfrm>
          <a:prstGeom prst="rect">
            <a:avLst/>
          </a:prstGeom>
          <a:noFill/>
          <a:ln>
            <a:noFill/>
          </a:ln>
        </p:spPr>
        <p:txBody>
          <a:bodyPr spcFirstLastPara="1" wrap="square" lIns="91425" tIns="45700" rIns="91425" bIns="45700" anchor="ctr" anchorCtr="0">
            <a:noAutofit/>
          </a:bodyPr>
          <a:lstStyle/>
          <a:p>
            <a:pPr marL="0" marR="0" lvl="0" indent="0" algn="ctr" rtl="0">
              <a:lnSpc>
                <a:spcPct val="130000"/>
              </a:lnSpc>
              <a:spcBef>
                <a:spcPts val="0"/>
              </a:spcBef>
              <a:spcAft>
                <a:spcPts val="0"/>
              </a:spcAft>
              <a:buClr>
                <a:srgbClr val="666666"/>
              </a:buClr>
              <a:buSzPts val="1200"/>
              <a:buFont typeface="Calibri"/>
              <a:buNone/>
            </a:pPr>
            <a:r>
              <a:rPr lang="en-US" sz="600" b="0" i="0" u="none" strike="noStrike" cap="none">
                <a:solidFill>
                  <a:srgbClr val="666666"/>
                </a:solidFill>
                <a:latin typeface="Hanken Grotesk"/>
                <a:ea typeface="Hanken Grotesk"/>
                <a:cs typeface="Hanken Grotesk"/>
                <a:sym typeface="Hanken Grotesk"/>
              </a:rPr>
              <a:t>Pew Research: clicks drop from 15% to 8% when AI summaries appear</a:t>
            </a:r>
            <a:endParaRPr sz="600" b="0" i="0" u="none" strike="noStrike" cap="none">
              <a:solidFill>
                <a:schemeClr val="dk1"/>
              </a:solidFill>
              <a:latin typeface="Hanken Grotesk"/>
              <a:ea typeface="Hanken Grotesk"/>
              <a:cs typeface="Hanken Grotesk"/>
              <a:sym typeface="Hanken Grotesk"/>
            </a:endParaRPr>
          </a:p>
          <a:p>
            <a:pPr marL="0" marR="0" lvl="0" indent="0" algn="ctr" rtl="0">
              <a:lnSpc>
                <a:spcPct val="130000"/>
              </a:lnSpc>
              <a:spcBef>
                <a:spcPts val="0"/>
              </a:spcBef>
              <a:spcAft>
                <a:spcPts val="0"/>
              </a:spcAft>
              <a:buClr>
                <a:srgbClr val="666666"/>
              </a:buClr>
              <a:buSzPts val="1200"/>
              <a:buFont typeface="Calibri"/>
              <a:buNone/>
            </a:pPr>
            <a:r>
              <a:rPr lang="en-US" sz="600" b="0" i="0" u="none" strike="noStrike" cap="none">
                <a:solidFill>
                  <a:srgbClr val="666666"/>
                </a:solidFill>
                <a:latin typeface="Hanken Grotesk"/>
                <a:ea typeface="Hanken Grotesk"/>
                <a:cs typeface="Hanken Grotesk"/>
                <a:sym typeface="Hanken Grotesk"/>
              </a:rPr>
              <a:t>— a 46.7% reduction, tracked across 68,000 real queries</a:t>
            </a:r>
            <a:endParaRPr sz="600" b="0" i="0" u="none" strike="noStrike" cap="none">
              <a:solidFill>
                <a:schemeClr val="dk1"/>
              </a:solidFill>
              <a:latin typeface="Hanken Grotesk"/>
              <a:ea typeface="Hanken Grotesk"/>
              <a:cs typeface="Hanken Grotesk"/>
              <a:sym typeface="Hanken Grotesk"/>
            </a:endParaRPr>
          </a:p>
        </p:txBody>
      </p:sp>
      <p:pic>
        <p:nvPicPr>
          <p:cNvPr id="47" name="Google Shape;47;p4" title="Screenshot 2026-03-16 at 12.03.54 pm.png"/>
          <p:cNvPicPr preferRelativeResize="0"/>
          <p:nvPr/>
        </p:nvPicPr>
        <p:blipFill rotWithShape="1">
          <a:blip r:embed="rId3">
            <a:alphaModFix amt="70000"/>
          </a:blip>
          <a:srcRect/>
          <a:stretch/>
        </p:blipFill>
        <p:spPr>
          <a:xfrm>
            <a:off x="7699150" y="4065988"/>
            <a:ext cx="1758480" cy="1606026"/>
          </a:xfrm>
          <a:prstGeom prst="rect">
            <a:avLst/>
          </a:prstGeom>
          <a:noFill/>
          <a:ln>
            <a:noFill/>
          </a:ln>
        </p:spPr>
      </p:pic>
      <p:pic>
        <p:nvPicPr>
          <p:cNvPr id="48" name="Google Shape;48;p4"/>
          <p:cNvPicPr preferRelativeResize="0"/>
          <p:nvPr/>
        </p:nvPicPr>
        <p:blipFill rotWithShape="1">
          <a:blip r:embed="rId4">
            <a:alphaModFix/>
          </a:blip>
          <a:srcRect/>
          <a:stretch/>
        </p:blipFill>
        <p:spPr>
          <a:xfrm>
            <a:off x="152400" y="152400"/>
            <a:ext cx="2260680" cy="1606025"/>
          </a:xfrm>
          <a:prstGeom prst="rect">
            <a:avLst/>
          </a:prstGeom>
          <a:noFill/>
          <a:ln>
            <a:noFill/>
          </a:ln>
        </p:spPr>
      </p:pic>
      <p:pic>
        <p:nvPicPr>
          <p:cNvPr id="49" name="Google Shape;49;p4"/>
          <p:cNvPicPr preferRelativeResize="0"/>
          <p:nvPr/>
        </p:nvPicPr>
        <p:blipFill rotWithShape="1">
          <a:blip r:embed="rId4">
            <a:alphaModFix/>
          </a:blip>
          <a:srcRect/>
          <a:stretch/>
        </p:blipFill>
        <p:spPr>
          <a:xfrm>
            <a:off x="6426125" y="3134525"/>
            <a:ext cx="2260680" cy="1606025"/>
          </a:xfrm>
          <a:prstGeom prst="rect">
            <a:avLst/>
          </a:prstGeom>
          <a:noFill/>
          <a:ln>
            <a:noFill/>
          </a:ln>
        </p:spPr>
      </p:pic>
      <p:pic>
        <p:nvPicPr>
          <p:cNvPr id="50" name="Google Shape;50;p4" title="Screenshot 2026-03-16 at 3.56.23 pm.png"/>
          <p:cNvPicPr preferRelativeResize="0"/>
          <p:nvPr/>
        </p:nvPicPr>
        <p:blipFill rotWithShape="1">
          <a:blip r:embed="rId5">
            <a:alphaModFix amt="60000"/>
          </a:blip>
          <a:srcRect b="44028"/>
          <a:stretch/>
        </p:blipFill>
        <p:spPr>
          <a:xfrm>
            <a:off x="1425800" y="1073100"/>
            <a:ext cx="1669001" cy="1097400"/>
          </a:xfrm>
          <a:prstGeom prst="rect">
            <a:avLst/>
          </a:prstGeom>
          <a:noFill/>
          <a:ln>
            <a:noFill/>
          </a:ln>
        </p:spPr>
      </p:pic>
      <p:pic>
        <p:nvPicPr>
          <p:cNvPr id="51" name="Google Shape;51;p4" title="Screenshot 2026-03-16 at 3.59.49 pm.png"/>
          <p:cNvPicPr preferRelativeResize="0"/>
          <p:nvPr/>
        </p:nvPicPr>
        <p:blipFill rotWithShape="1">
          <a:blip r:embed="rId6">
            <a:alphaModFix amt="80000"/>
          </a:blip>
          <a:srcRect/>
          <a:stretch/>
        </p:blipFill>
        <p:spPr>
          <a:xfrm>
            <a:off x="6177676" y="-219362"/>
            <a:ext cx="2334199" cy="1606026"/>
          </a:xfrm>
          <a:prstGeom prst="rect">
            <a:avLst/>
          </a:prstGeom>
          <a:noFill/>
          <a:ln>
            <a:noFill/>
          </a:ln>
        </p:spPr>
      </p:pic>
      <p:pic>
        <p:nvPicPr>
          <p:cNvPr id="52" name="Google Shape;52;p4" title="Screenshot 2026-03-16 at 4.01.06 pm.png"/>
          <p:cNvPicPr preferRelativeResize="0"/>
          <p:nvPr/>
        </p:nvPicPr>
        <p:blipFill rotWithShape="1">
          <a:blip r:embed="rId7">
            <a:alphaModFix amt="50000"/>
          </a:blip>
          <a:srcRect/>
          <a:stretch/>
        </p:blipFill>
        <p:spPr>
          <a:xfrm>
            <a:off x="152399" y="4320325"/>
            <a:ext cx="2036138" cy="10973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57"/>
        <p:cNvGrpSpPr/>
        <p:nvPr/>
      </p:nvGrpSpPr>
      <p:grpSpPr>
        <a:xfrm>
          <a:off x="0" y="0"/>
          <a:ext cx="0" cy="0"/>
          <a:chOff x="0" y="0"/>
          <a:chExt cx="0" cy="0"/>
        </a:xfrm>
      </p:grpSpPr>
      <p:pic>
        <p:nvPicPr>
          <p:cNvPr id="58" name="Google Shape;58;p5"/>
          <p:cNvPicPr preferRelativeResize="0"/>
          <p:nvPr/>
        </p:nvPicPr>
        <p:blipFill rotWithShape="1">
          <a:blip r:embed="rId3">
            <a:alphaModFix/>
          </a:blip>
          <a:srcRect/>
          <a:stretch/>
        </p:blipFill>
        <p:spPr>
          <a:xfrm>
            <a:off x="-713176" y="2728750"/>
            <a:ext cx="4710125" cy="2861675"/>
          </a:xfrm>
          <a:prstGeom prst="rect">
            <a:avLst/>
          </a:prstGeom>
          <a:noFill/>
          <a:ln>
            <a:noFill/>
          </a:ln>
        </p:spPr>
      </p:pic>
      <p:pic>
        <p:nvPicPr>
          <p:cNvPr id="59" name="Google Shape;59;p5"/>
          <p:cNvPicPr preferRelativeResize="0"/>
          <p:nvPr/>
        </p:nvPicPr>
        <p:blipFill rotWithShape="1">
          <a:blip r:embed="rId3">
            <a:alphaModFix/>
          </a:blip>
          <a:srcRect/>
          <a:stretch/>
        </p:blipFill>
        <p:spPr>
          <a:xfrm rot="10800000" flipH="1">
            <a:off x="2073236" y="2023350"/>
            <a:ext cx="4710125" cy="2861675"/>
          </a:xfrm>
          <a:prstGeom prst="rect">
            <a:avLst/>
          </a:prstGeom>
          <a:noFill/>
          <a:ln>
            <a:noFill/>
          </a:ln>
        </p:spPr>
      </p:pic>
      <p:pic>
        <p:nvPicPr>
          <p:cNvPr id="60" name="Google Shape;60;p5"/>
          <p:cNvPicPr preferRelativeResize="0"/>
          <p:nvPr/>
        </p:nvPicPr>
        <p:blipFill rotWithShape="1">
          <a:blip r:embed="rId3">
            <a:alphaModFix/>
          </a:blip>
          <a:srcRect/>
          <a:stretch/>
        </p:blipFill>
        <p:spPr>
          <a:xfrm>
            <a:off x="5097374" y="2728750"/>
            <a:ext cx="4710125" cy="2861675"/>
          </a:xfrm>
          <a:prstGeom prst="rect">
            <a:avLst/>
          </a:prstGeom>
          <a:noFill/>
          <a:ln>
            <a:noFill/>
          </a:ln>
        </p:spPr>
      </p:pic>
      <p:sp>
        <p:nvSpPr>
          <p:cNvPr id="61" name="Google Shape;61;p5"/>
          <p:cNvSpPr/>
          <p:nvPr/>
        </p:nvSpPr>
        <p:spPr>
          <a:xfrm>
            <a:off x="873275" y="885450"/>
            <a:ext cx="7397400" cy="905400"/>
          </a:xfrm>
          <a:prstGeom prst="rect">
            <a:avLst/>
          </a:prstGeom>
          <a:noFill/>
          <a:ln>
            <a:noFill/>
          </a:ln>
        </p:spPr>
        <p:txBody>
          <a:bodyPr spcFirstLastPara="1" wrap="square" lIns="91425" tIns="45700" rIns="91425" bIns="45700" anchor="ctr" anchorCtr="0">
            <a:noAutofit/>
          </a:bodyPr>
          <a:lstStyle/>
          <a:p>
            <a:pPr marL="0" marR="0" lvl="0" indent="0" algn="ctr" rtl="0">
              <a:lnSpc>
                <a:spcPct val="110000"/>
              </a:lnSpc>
              <a:spcBef>
                <a:spcPts val="0"/>
              </a:spcBef>
              <a:spcAft>
                <a:spcPts val="0"/>
              </a:spcAft>
              <a:buClr>
                <a:srgbClr val="999999"/>
              </a:buClr>
              <a:buSzPts val="4000"/>
              <a:buFont typeface="Trebuchet MS"/>
              <a:buNone/>
            </a:pPr>
            <a:r>
              <a:rPr lang="en-US" sz="3400" b="1" i="0" u="none" strike="noStrike" cap="none">
                <a:solidFill>
                  <a:srgbClr val="EDF0F5"/>
                </a:solidFill>
                <a:latin typeface="Hanken Grotesk"/>
                <a:ea typeface="Hanken Grotesk"/>
                <a:cs typeface="Hanken Grotesk"/>
                <a:sym typeface="Hanken Grotesk"/>
              </a:rPr>
              <a:t>"Websites are becoming irrelevant"</a:t>
            </a:r>
            <a:endParaRPr sz="3400" b="1" i="0" u="none" strike="noStrike" cap="none">
              <a:solidFill>
                <a:srgbClr val="EDF0F5"/>
              </a:solidFill>
              <a:latin typeface="Hanken Grotesk"/>
              <a:ea typeface="Hanken Grotesk"/>
              <a:cs typeface="Hanken Grotesk"/>
              <a:sym typeface="Hanken Grotesk"/>
            </a:endParaRPr>
          </a:p>
        </p:txBody>
      </p:sp>
      <p:sp>
        <p:nvSpPr>
          <p:cNvPr id="62" name="Google Shape;62;p5"/>
          <p:cNvSpPr/>
          <p:nvPr/>
        </p:nvSpPr>
        <p:spPr>
          <a:xfrm>
            <a:off x="548703" y="3835203"/>
            <a:ext cx="2286000" cy="640200"/>
          </a:xfrm>
          <a:prstGeom prst="rect">
            <a:avLst/>
          </a:prstGeom>
          <a:noFill/>
          <a:ln>
            <a:noFill/>
          </a:ln>
        </p:spPr>
        <p:txBody>
          <a:bodyPr spcFirstLastPara="1" wrap="square" lIns="91425" tIns="45700" rIns="91425" bIns="45700" anchor="ctr" anchorCtr="0">
            <a:noAutofit/>
          </a:bodyPr>
          <a:lstStyle/>
          <a:p>
            <a:pPr marL="0" marR="0" lvl="0" indent="0" algn="ctr" rtl="0">
              <a:lnSpc>
                <a:spcPct val="120000"/>
              </a:lnSpc>
              <a:spcBef>
                <a:spcPts val="0"/>
              </a:spcBef>
              <a:spcAft>
                <a:spcPts val="0"/>
              </a:spcAft>
              <a:buClr>
                <a:srgbClr val="999999"/>
              </a:buClr>
              <a:buSzPts val="1300"/>
              <a:buFont typeface="Calibri"/>
              <a:buNone/>
            </a:pPr>
            <a:r>
              <a:rPr lang="en-US" sz="800" b="0" i="0" u="none" strike="noStrike" cap="none">
                <a:solidFill>
                  <a:srgbClr val="EDF0F5"/>
                </a:solidFill>
                <a:latin typeface="Hanken Grotesk"/>
                <a:ea typeface="Hanken Grotesk"/>
                <a:cs typeface="Hanken Grotesk"/>
                <a:sym typeface="Hanken Grotesk"/>
              </a:rPr>
              <a:t>Conversations moved</a:t>
            </a:r>
            <a:endParaRPr sz="800" b="0" i="0" u="none" strike="noStrike" cap="none">
              <a:solidFill>
                <a:srgbClr val="EDF0F5"/>
              </a:solidFill>
              <a:latin typeface="Hanken Grotesk"/>
              <a:ea typeface="Hanken Grotesk"/>
              <a:cs typeface="Hanken Grotesk"/>
              <a:sym typeface="Hanken Grotesk"/>
            </a:endParaRPr>
          </a:p>
          <a:p>
            <a:pPr marL="0" marR="0" lvl="0" indent="0" algn="ctr" rtl="0">
              <a:lnSpc>
                <a:spcPct val="120000"/>
              </a:lnSpc>
              <a:spcBef>
                <a:spcPts val="0"/>
              </a:spcBef>
              <a:spcAft>
                <a:spcPts val="0"/>
              </a:spcAft>
              <a:buClr>
                <a:srgbClr val="999999"/>
              </a:buClr>
              <a:buSzPts val="1300"/>
              <a:buFont typeface="Calibri"/>
              <a:buNone/>
            </a:pPr>
            <a:r>
              <a:rPr lang="en-US" sz="800" b="0" i="0" u="none" strike="noStrike" cap="none">
                <a:solidFill>
                  <a:srgbClr val="EDF0F5"/>
                </a:solidFill>
                <a:latin typeface="Hanken Grotesk"/>
                <a:ea typeface="Hanken Grotesk"/>
                <a:cs typeface="Hanken Grotesk"/>
                <a:sym typeface="Hanken Grotesk"/>
              </a:rPr>
              <a:t>to platforms</a:t>
            </a:r>
            <a:endParaRPr sz="800" b="0" i="0" u="none" strike="noStrike" cap="none">
              <a:solidFill>
                <a:srgbClr val="EDF0F5"/>
              </a:solidFill>
              <a:latin typeface="Hanken Grotesk"/>
              <a:ea typeface="Hanken Grotesk"/>
              <a:cs typeface="Hanken Grotesk"/>
              <a:sym typeface="Hanken Grotesk"/>
            </a:endParaRPr>
          </a:p>
        </p:txBody>
      </p:sp>
      <p:sp>
        <p:nvSpPr>
          <p:cNvPr id="63" name="Google Shape;63;p5"/>
          <p:cNvSpPr/>
          <p:nvPr/>
        </p:nvSpPr>
        <p:spPr>
          <a:xfrm>
            <a:off x="3429063" y="3835203"/>
            <a:ext cx="2286000" cy="640200"/>
          </a:xfrm>
          <a:prstGeom prst="rect">
            <a:avLst/>
          </a:prstGeom>
          <a:noFill/>
          <a:ln>
            <a:noFill/>
          </a:ln>
        </p:spPr>
        <p:txBody>
          <a:bodyPr spcFirstLastPara="1" wrap="square" lIns="91425" tIns="45700" rIns="91425" bIns="45700" anchor="ctr" anchorCtr="0">
            <a:noAutofit/>
          </a:bodyPr>
          <a:lstStyle/>
          <a:p>
            <a:pPr marL="0" marR="0" lvl="0" indent="0" algn="ctr" rtl="0">
              <a:lnSpc>
                <a:spcPct val="120000"/>
              </a:lnSpc>
              <a:spcBef>
                <a:spcPts val="0"/>
              </a:spcBef>
              <a:spcAft>
                <a:spcPts val="0"/>
              </a:spcAft>
              <a:buClr>
                <a:srgbClr val="999999"/>
              </a:buClr>
              <a:buSzPts val="1300"/>
              <a:buFont typeface="Calibri"/>
              <a:buNone/>
            </a:pPr>
            <a:r>
              <a:rPr lang="en-US" sz="800" b="0" i="0" u="none" strike="noStrike" cap="none">
                <a:solidFill>
                  <a:srgbClr val="EDF0F5"/>
                </a:solidFill>
                <a:latin typeface="Hanken Grotesk"/>
                <a:ea typeface="Hanken Grotesk"/>
                <a:cs typeface="Hanken Grotesk"/>
                <a:sym typeface="Hanken Grotesk"/>
              </a:rPr>
              <a:t>Conversions shifted</a:t>
            </a:r>
            <a:endParaRPr sz="800" b="0" i="0" u="none" strike="noStrike" cap="none">
              <a:solidFill>
                <a:srgbClr val="EDF0F5"/>
              </a:solidFill>
              <a:latin typeface="Hanken Grotesk"/>
              <a:ea typeface="Hanken Grotesk"/>
              <a:cs typeface="Hanken Grotesk"/>
              <a:sym typeface="Hanken Grotesk"/>
            </a:endParaRPr>
          </a:p>
          <a:p>
            <a:pPr marL="0" marR="0" lvl="0" indent="0" algn="ctr" rtl="0">
              <a:lnSpc>
                <a:spcPct val="120000"/>
              </a:lnSpc>
              <a:spcBef>
                <a:spcPts val="0"/>
              </a:spcBef>
              <a:spcAft>
                <a:spcPts val="0"/>
              </a:spcAft>
              <a:buClr>
                <a:srgbClr val="999999"/>
              </a:buClr>
              <a:buSzPts val="1300"/>
              <a:buFont typeface="Calibri"/>
              <a:buNone/>
            </a:pPr>
            <a:r>
              <a:rPr lang="en-US" sz="800" b="0" i="0" u="none" strike="noStrike" cap="none">
                <a:solidFill>
                  <a:srgbClr val="EDF0F5"/>
                </a:solidFill>
                <a:latin typeface="Hanken Grotesk"/>
                <a:ea typeface="Hanken Grotesk"/>
                <a:cs typeface="Hanken Grotesk"/>
                <a:sym typeface="Hanken Grotesk"/>
              </a:rPr>
              <a:t>to apps &amp; social</a:t>
            </a:r>
            <a:endParaRPr sz="800" b="0" i="0" u="none" strike="noStrike" cap="none">
              <a:solidFill>
                <a:srgbClr val="EDF0F5"/>
              </a:solidFill>
              <a:latin typeface="Hanken Grotesk"/>
              <a:ea typeface="Hanken Grotesk"/>
              <a:cs typeface="Hanken Grotesk"/>
              <a:sym typeface="Hanken Grotesk"/>
            </a:endParaRPr>
          </a:p>
        </p:txBody>
      </p:sp>
      <p:sp>
        <p:nvSpPr>
          <p:cNvPr id="64" name="Google Shape;64;p5"/>
          <p:cNvSpPr/>
          <p:nvPr/>
        </p:nvSpPr>
        <p:spPr>
          <a:xfrm>
            <a:off x="6309423" y="3835203"/>
            <a:ext cx="2286000" cy="640200"/>
          </a:xfrm>
          <a:prstGeom prst="rect">
            <a:avLst/>
          </a:prstGeom>
          <a:noFill/>
          <a:ln>
            <a:noFill/>
          </a:ln>
        </p:spPr>
        <p:txBody>
          <a:bodyPr spcFirstLastPara="1" wrap="square" lIns="91425" tIns="45700" rIns="91425" bIns="45700" anchor="ctr" anchorCtr="0">
            <a:noAutofit/>
          </a:bodyPr>
          <a:lstStyle/>
          <a:p>
            <a:pPr marL="0" marR="0" lvl="0" indent="0" algn="ctr" rtl="0">
              <a:lnSpc>
                <a:spcPct val="120000"/>
              </a:lnSpc>
              <a:spcBef>
                <a:spcPts val="0"/>
              </a:spcBef>
              <a:spcAft>
                <a:spcPts val="0"/>
              </a:spcAft>
              <a:buClr>
                <a:srgbClr val="999999"/>
              </a:buClr>
              <a:buSzPts val="1300"/>
              <a:buFont typeface="Calibri"/>
              <a:buNone/>
            </a:pPr>
            <a:r>
              <a:rPr lang="en-US" sz="800" b="0" i="0" u="none" strike="noStrike" cap="none">
                <a:solidFill>
                  <a:srgbClr val="EDF0F5"/>
                </a:solidFill>
                <a:latin typeface="Hanken Grotesk"/>
                <a:ea typeface="Hanken Grotesk"/>
                <a:cs typeface="Hanken Grotesk"/>
                <a:sym typeface="Hanken Grotesk"/>
              </a:rPr>
              <a:t>AI gives answers</a:t>
            </a:r>
            <a:endParaRPr sz="800" b="0" i="0" u="none" strike="noStrike" cap="none">
              <a:solidFill>
                <a:srgbClr val="EDF0F5"/>
              </a:solidFill>
              <a:latin typeface="Hanken Grotesk"/>
              <a:ea typeface="Hanken Grotesk"/>
              <a:cs typeface="Hanken Grotesk"/>
              <a:sym typeface="Hanken Grotesk"/>
            </a:endParaRPr>
          </a:p>
          <a:p>
            <a:pPr marL="0" marR="0" lvl="0" indent="0" algn="ctr" rtl="0">
              <a:lnSpc>
                <a:spcPct val="120000"/>
              </a:lnSpc>
              <a:spcBef>
                <a:spcPts val="0"/>
              </a:spcBef>
              <a:spcAft>
                <a:spcPts val="0"/>
              </a:spcAft>
              <a:buClr>
                <a:srgbClr val="999999"/>
              </a:buClr>
              <a:buSzPts val="1300"/>
              <a:buFont typeface="Calibri"/>
              <a:buNone/>
            </a:pPr>
            <a:r>
              <a:rPr lang="en-US" sz="800" b="0" i="0" u="none" strike="noStrike" cap="none">
                <a:solidFill>
                  <a:srgbClr val="EDF0F5"/>
                </a:solidFill>
                <a:latin typeface="Hanken Grotesk"/>
                <a:ea typeface="Hanken Grotesk"/>
                <a:cs typeface="Hanken Grotesk"/>
                <a:sym typeface="Hanken Grotesk"/>
              </a:rPr>
              <a:t>without clicking</a:t>
            </a:r>
            <a:endParaRPr sz="800" b="0" i="0" u="none" strike="noStrike" cap="none">
              <a:solidFill>
                <a:srgbClr val="EDF0F5"/>
              </a:solidFill>
              <a:latin typeface="Hanken Grotesk"/>
              <a:ea typeface="Hanken Grotesk"/>
              <a:cs typeface="Hanken Grotesk"/>
              <a:sym typeface="Hanken Grotesk"/>
            </a:endParaRPr>
          </a:p>
        </p:txBody>
      </p:sp>
      <p:sp>
        <p:nvSpPr>
          <p:cNvPr id="65" name="Google Shape;65;p5"/>
          <p:cNvSpPr/>
          <p:nvPr/>
        </p:nvSpPr>
        <p:spPr>
          <a:xfrm>
            <a:off x="1653450" y="583651"/>
            <a:ext cx="5837100" cy="3018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en-US" sz="1200" b="0" i="0" u="none" strike="noStrike" cap="none">
                <a:solidFill>
                  <a:srgbClr val="C7FF96"/>
                </a:solidFill>
                <a:latin typeface="Hanken Grotesk"/>
                <a:ea typeface="Hanken Grotesk"/>
                <a:cs typeface="Hanken Grotesk"/>
                <a:sym typeface="Hanken Grotesk"/>
              </a:rPr>
              <a:t>So conventional wisdom says:</a:t>
            </a:r>
            <a:endParaRPr sz="1200" b="1" i="0" u="none" strike="noStrike" cap="none">
              <a:solidFill>
                <a:srgbClr val="C7FF96"/>
              </a:solidFill>
              <a:latin typeface="Hanken Grotesk"/>
              <a:ea typeface="Hanken Grotesk"/>
              <a:cs typeface="Hanken Grotesk"/>
              <a:sym typeface="Hanken Grotesk"/>
            </a:endParaRPr>
          </a:p>
        </p:txBody>
      </p:sp>
      <p:pic>
        <p:nvPicPr>
          <p:cNvPr id="66" name="Google Shape;66;p5"/>
          <p:cNvPicPr preferRelativeResize="0"/>
          <p:nvPr/>
        </p:nvPicPr>
        <p:blipFill rotWithShape="1">
          <a:blip r:embed="rId4">
            <a:alphaModFix/>
          </a:blip>
          <a:srcRect/>
          <a:stretch/>
        </p:blipFill>
        <p:spPr>
          <a:xfrm>
            <a:off x="7203825" y="3341424"/>
            <a:ext cx="497214" cy="493776"/>
          </a:xfrm>
          <a:prstGeom prst="rect">
            <a:avLst/>
          </a:prstGeom>
          <a:noFill/>
          <a:ln>
            <a:noFill/>
          </a:ln>
        </p:spPr>
      </p:pic>
      <p:pic>
        <p:nvPicPr>
          <p:cNvPr id="67" name="Google Shape;67;p5"/>
          <p:cNvPicPr preferRelativeResize="0"/>
          <p:nvPr/>
        </p:nvPicPr>
        <p:blipFill rotWithShape="1">
          <a:blip r:embed="rId5">
            <a:alphaModFix/>
          </a:blip>
          <a:srcRect/>
          <a:stretch/>
        </p:blipFill>
        <p:spPr>
          <a:xfrm>
            <a:off x="4325177" y="3341424"/>
            <a:ext cx="493776" cy="493776"/>
          </a:xfrm>
          <a:prstGeom prst="rect">
            <a:avLst/>
          </a:prstGeom>
          <a:noFill/>
          <a:ln>
            <a:noFill/>
          </a:ln>
        </p:spPr>
      </p:pic>
      <p:pic>
        <p:nvPicPr>
          <p:cNvPr id="68" name="Google Shape;68;p5"/>
          <p:cNvPicPr preferRelativeResize="0"/>
          <p:nvPr/>
        </p:nvPicPr>
        <p:blipFill rotWithShape="1">
          <a:blip r:embed="rId6">
            <a:alphaModFix/>
          </a:blip>
          <a:srcRect/>
          <a:stretch/>
        </p:blipFill>
        <p:spPr>
          <a:xfrm>
            <a:off x="1393275" y="3337975"/>
            <a:ext cx="497225" cy="4972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73"/>
        <p:cNvGrpSpPr/>
        <p:nvPr/>
      </p:nvGrpSpPr>
      <p:grpSpPr>
        <a:xfrm>
          <a:off x="0" y="0"/>
          <a:ext cx="0" cy="0"/>
          <a:chOff x="0" y="0"/>
          <a:chExt cx="0" cy="0"/>
        </a:xfrm>
      </p:grpSpPr>
      <p:pic>
        <p:nvPicPr>
          <p:cNvPr id="74" name="Google Shape;74;p6"/>
          <p:cNvPicPr preferRelativeResize="0"/>
          <p:nvPr/>
        </p:nvPicPr>
        <p:blipFill rotWithShape="1">
          <a:blip r:embed="rId3">
            <a:alphaModFix/>
          </a:blip>
          <a:srcRect/>
          <a:stretch/>
        </p:blipFill>
        <p:spPr>
          <a:xfrm>
            <a:off x="4570576" y="2014719"/>
            <a:ext cx="4710125" cy="2861675"/>
          </a:xfrm>
          <a:prstGeom prst="rect">
            <a:avLst/>
          </a:prstGeom>
          <a:noFill/>
          <a:ln>
            <a:noFill/>
          </a:ln>
        </p:spPr>
      </p:pic>
      <p:pic>
        <p:nvPicPr>
          <p:cNvPr id="75" name="Google Shape;75;p6"/>
          <p:cNvPicPr preferRelativeResize="0"/>
          <p:nvPr/>
        </p:nvPicPr>
        <p:blipFill rotWithShape="1">
          <a:blip r:embed="rId3">
            <a:alphaModFix/>
          </a:blip>
          <a:srcRect/>
          <a:stretch/>
        </p:blipFill>
        <p:spPr>
          <a:xfrm rot="10800000" flipH="1">
            <a:off x="2389584" y="1557519"/>
            <a:ext cx="4710125" cy="2861675"/>
          </a:xfrm>
          <a:prstGeom prst="rect">
            <a:avLst/>
          </a:prstGeom>
          <a:noFill/>
          <a:ln>
            <a:noFill/>
          </a:ln>
        </p:spPr>
      </p:pic>
      <p:pic>
        <p:nvPicPr>
          <p:cNvPr id="76" name="Google Shape;76;p6"/>
          <p:cNvPicPr preferRelativeResize="0"/>
          <p:nvPr/>
        </p:nvPicPr>
        <p:blipFill rotWithShape="1">
          <a:blip r:embed="rId3">
            <a:alphaModFix/>
          </a:blip>
          <a:srcRect/>
          <a:stretch/>
        </p:blipFill>
        <p:spPr>
          <a:xfrm>
            <a:off x="240199" y="2014719"/>
            <a:ext cx="4710125" cy="2861675"/>
          </a:xfrm>
          <a:prstGeom prst="rect">
            <a:avLst/>
          </a:prstGeom>
          <a:noFill/>
          <a:ln>
            <a:noFill/>
          </a:ln>
        </p:spPr>
      </p:pic>
      <p:sp>
        <p:nvSpPr>
          <p:cNvPr id="77" name="Google Shape;77;p6"/>
          <p:cNvSpPr/>
          <p:nvPr/>
        </p:nvSpPr>
        <p:spPr>
          <a:xfrm>
            <a:off x="1371600" y="4377600"/>
            <a:ext cx="6400800" cy="456300"/>
          </a:xfrm>
          <a:prstGeom prst="rect">
            <a:avLst/>
          </a:prstGeom>
          <a:noFill/>
          <a:ln>
            <a:noFill/>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rgbClr val="999999"/>
              </a:buClr>
              <a:buSzPts val="1600"/>
              <a:buFont typeface="Calibri"/>
              <a:buNone/>
            </a:pPr>
            <a:r>
              <a:rPr lang="en-US" sz="1200" b="0" i="0" u="none" strike="noStrike" cap="none">
                <a:solidFill>
                  <a:srgbClr val="B5B2A6"/>
                </a:solidFill>
                <a:latin typeface="Hanken Grotesk"/>
                <a:ea typeface="Hanken Grotesk"/>
                <a:cs typeface="Hanken Grotesk"/>
                <a:sym typeface="Hanken Grotesk"/>
              </a:rPr>
              <a:t>ChatGPT, Claude, Gemini, Perplexity — they all need a source.</a:t>
            </a:r>
            <a:endParaRPr sz="1200" b="0" i="0" u="none" strike="noStrike" cap="none">
              <a:solidFill>
                <a:srgbClr val="B5B2A6"/>
              </a:solidFill>
              <a:latin typeface="Hanken Grotesk"/>
              <a:ea typeface="Hanken Grotesk"/>
              <a:cs typeface="Hanken Grotesk"/>
              <a:sym typeface="Hanken Grotesk"/>
            </a:endParaRPr>
          </a:p>
          <a:p>
            <a:pPr marL="0" marR="0" lvl="0" indent="0" algn="ctr" rtl="0">
              <a:lnSpc>
                <a:spcPct val="115000"/>
              </a:lnSpc>
              <a:spcBef>
                <a:spcPts val="0"/>
              </a:spcBef>
              <a:spcAft>
                <a:spcPts val="0"/>
              </a:spcAft>
              <a:buClr>
                <a:srgbClr val="999999"/>
              </a:buClr>
              <a:buSzPts val="1600"/>
              <a:buFont typeface="Calibri"/>
              <a:buNone/>
            </a:pPr>
            <a:r>
              <a:rPr lang="en-US" sz="1200" b="0" i="0" u="none" strike="noStrike" cap="none">
                <a:solidFill>
                  <a:srgbClr val="B5B2A6"/>
                </a:solidFill>
                <a:latin typeface="Hanken Grotesk"/>
                <a:ea typeface="Hanken Grotesk"/>
                <a:cs typeface="Hanken Grotesk"/>
                <a:sym typeface="Hanken Grotesk"/>
              </a:rPr>
              <a:t>And in many cases, that source is your website.</a:t>
            </a:r>
            <a:endParaRPr sz="1200" b="0" i="0" u="none" strike="noStrike" cap="none">
              <a:solidFill>
                <a:srgbClr val="B5B2A6"/>
              </a:solidFill>
              <a:latin typeface="Hanken Grotesk"/>
              <a:ea typeface="Hanken Grotesk"/>
              <a:cs typeface="Hanken Grotesk"/>
              <a:sym typeface="Hanken Grotesk"/>
            </a:endParaRPr>
          </a:p>
        </p:txBody>
      </p:sp>
      <p:sp>
        <p:nvSpPr>
          <p:cNvPr id="78" name="Google Shape;78;p6"/>
          <p:cNvSpPr/>
          <p:nvPr/>
        </p:nvSpPr>
        <p:spPr>
          <a:xfrm>
            <a:off x="782150" y="1094275"/>
            <a:ext cx="7579800" cy="906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3400" b="1" i="0" u="none" strike="noStrike" cap="none">
                <a:solidFill>
                  <a:srgbClr val="EDF0F5"/>
                </a:solidFill>
                <a:latin typeface="Hanken Grotesk"/>
                <a:ea typeface="Hanken Grotesk"/>
                <a:cs typeface="Hanken Grotesk"/>
                <a:sym typeface="Hanken Grotesk"/>
              </a:rPr>
              <a:t>AI search has brought the website back to centre stage.</a:t>
            </a:r>
            <a:endParaRPr sz="3400" b="1" i="0" u="none" strike="noStrike" cap="none">
              <a:solidFill>
                <a:srgbClr val="EDF0F5"/>
              </a:solidFill>
              <a:latin typeface="Hanken Grotesk"/>
              <a:ea typeface="Hanken Grotesk"/>
              <a:cs typeface="Hanken Grotesk"/>
              <a:sym typeface="Hanken Grotesk"/>
            </a:endParaRPr>
          </a:p>
        </p:txBody>
      </p:sp>
      <p:sp>
        <p:nvSpPr>
          <p:cNvPr id="79" name="Google Shape;79;p6"/>
          <p:cNvSpPr/>
          <p:nvPr/>
        </p:nvSpPr>
        <p:spPr>
          <a:xfrm>
            <a:off x="1653450" y="583651"/>
            <a:ext cx="5837100" cy="3021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en-US" sz="1200" b="0" i="0" u="none" strike="noStrike" cap="none">
                <a:solidFill>
                  <a:srgbClr val="C7FF96"/>
                </a:solidFill>
                <a:latin typeface="Hanken Grotesk"/>
                <a:ea typeface="Hanken Grotesk"/>
                <a:cs typeface="Hanken Grotesk"/>
                <a:sym typeface="Hanken Grotesk"/>
              </a:rPr>
              <a:t>The reality is very different.</a:t>
            </a:r>
            <a:endParaRPr sz="2300" b="1" i="0" u="none" strike="noStrike" cap="none">
              <a:solidFill>
                <a:srgbClr val="C7FF96"/>
              </a:solidFill>
              <a:latin typeface="Hanken Grotesk"/>
              <a:ea typeface="Hanken Grotesk"/>
              <a:cs typeface="Hanken Grotesk"/>
              <a:sym typeface="Hanken Grotesk"/>
            </a:endParaRPr>
          </a:p>
        </p:txBody>
      </p:sp>
      <p:pic>
        <p:nvPicPr>
          <p:cNvPr id="80" name="Google Shape;80;p6"/>
          <p:cNvPicPr preferRelativeResize="0"/>
          <p:nvPr/>
        </p:nvPicPr>
        <p:blipFill rotWithShape="1">
          <a:blip r:embed="rId4">
            <a:alphaModFix/>
          </a:blip>
          <a:srcRect/>
          <a:stretch/>
        </p:blipFill>
        <p:spPr>
          <a:xfrm>
            <a:off x="2078288" y="2924956"/>
            <a:ext cx="595425" cy="595425"/>
          </a:xfrm>
          <a:prstGeom prst="rect">
            <a:avLst/>
          </a:prstGeom>
          <a:noFill/>
          <a:ln>
            <a:noFill/>
          </a:ln>
        </p:spPr>
      </p:pic>
      <p:pic>
        <p:nvPicPr>
          <p:cNvPr id="81" name="Google Shape;81;p6"/>
          <p:cNvPicPr preferRelativeResize="0"/>
          <p:nvPr/>
        </p:nvPicPr>
        <p:blipFill rotWithShape="1">
          <a:blip r:embed="rId5">
            <a:alphaModFix/>
          </a:blip>
          <a:srcRect/>
          <a:stretch/>
        </p:blipFill>
        <p:spPr>
          <a:xfrm>
            <a:off x="4271186" y="2924956"/>
            <a:ext cx="601627" cy="595425"/>
          </a:xfrm>
          <a:prstGeom prst="rect">
            <a:avLst/>
          </a:prstGeom>
          <a:noFill/>
          <a:ln>
            <a:noFill/>
          </a:ln>
        </p:spPr>
      </p:pic>
      <p:pic>
        <p:nvPicPr>
          <p:cNvPr id="82" name="Google Shape;82;p6"/>
          <p:cNvPicPr preferRelativeResize="0"/>
          <p:nvPr/>
        </p:nvPicPr>
        <p:blipFill rotWithShape="1">
          <a:blip r:embed="rId6">
            <a:alphaModFix/>
          </a:blip>
          <a:srcRect/>
          <a:stretch/>
        </p:blipFill>
        <p:spPr>
          <a:xfrm>
            <a:off x="6538513" y="2924956"/>
            <a:ext cx="458974" cy="5954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87"/>
        <p:cNvGrpSpPr/>
        <p:nvPr/>
      </p:nvGrpSpPr>
      <p:grpSpPr>
        <a:xfrm>
          <a:off x="0" y="0"/>
          <a:ext cx="0" cy="0"/>
          <a:chOff x="0" y="0"/>
          <a:chExt cx="0" cy="0"/>
        </a:xfrm>
      </p:grpSpPr>
      <p:sp>
        <p:nvSpPr>
          <p:cNvPr id="88" name="Google Shape;88;p7"/>
          <p:cNvSpPr/>
          <p:nvPr/>
        </p:nvSpPr>
        <p:spPr>
          <a:xfrm>
            <a:off x="309600" y="1598850"/>
            <a:ext cx="2605500" cy="3235200"/>
          </a:xfrm>
          <a:prstGeom prst="roundRect">
            <a:avLst>
              <a:gd name="adj" fmla="val 16667"/>
            </a:avLst>
          </a:prstGeom>
          <a:solidFill>
            <a:schemeClr val="dk1"/>
          </a:solidFill>
          <a:ln w="9525" cap="flat" cmpd="sng">
            <a:solidFill>
              <a:srgbClr val="C7FF96"/>
            </a:solidFill>
            <a:prstDash val="dash"/>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9" name="Google Shape;89;p7"/>
          <p:cNvSpPr/>
          <p:nvPr/>
        </p:nvSpPr>
        <p:spPr>
          <a:xfrm>
            <a:off x="6228900" y="1598850"/>
            <a:ext cx="2605500" cy="3235200"/>
          </a:xfrm>
          <a:prstGeom prst="roundRect">
            <a:avLst>
              <a:gd name="adj" fmla="val 16667"/>
            </a:avLst>
          </a:prstGeom>
          <a:solidFill>
            <a:schemeClr val="dk1"/>
          </a:solidFill>
          <a:ln w="9525" cap="flat" cmpd="sng">
            <a:solidFill>
              <a:srgbClr val="00A882"/>
            </a:solidFill>
            <a:prstDash val="dash"/>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0" name="Google Shape;90;p7"/>
          <p:cNvSpPr/>
          <p:nvPr/>
        </p:nvSpPr>
        <p:spPr>
          <a:xfrm>
            <a:off x="3269250" y="1598850"/>
            <a:ext cx="2605500" cy="3235200"/>
          </a:xfrm>
          <a:prstGeom prst="roundRect">
            <a:avLst>
              <a:gd name="adj" fmla="val 16667"/>
            </a:avLst>
          </a:prstGeom>
          <a:solidFill>
            <a:schemeClr val="dk1"/>
          </a:solidFill>
          <a:ln w="9525" cap="flat" cmpd="sng">
            <a:solidFill>
              <a:srgbClr val="8B8CFF"/>
            </a:solidFill>
            <a:prstDash val="dash"/>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1" name="Google Shape;91;p7"/>
          <p:cNvSpPr/>
          <p:nvPr/>
        </p:nvSpPr>
        <p:spPr>
          <a:xfrm>
            <a:off x="697950" y="3497078"/>
            <a:ext cx="1828800" cy="3201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C2A8"/>
              </a:buClr>
              <a:buSzPts val="1800"/>
              <a:buFont typeface="Trebuchet MS"/>
              <a:buNone/>
            </a:pPr>
            <a:r>
              <a:rPr lang="en-US" sz="2200" b="1" i="0" u="none" strike="noStrike" cap="none">
                <a:solidFill>
                  <a:srgbClr val="C7FF96"/>
                </a:solidFill>
                <a:latin typeface="Hanken Grotesk"/>
                <a:ea typeface="Hanken Grotesk"/>
                <a:cs typeface="Hanken Grotesk"/>
                <a:sym typeface="Hanken Grotesk"/>
              </a:rPr>
              <a:t>Accuracy</a:t>
            </a:r>
            <a:endParaRPr sz="2200" b="1" i="0" u="none" strike="noStrike" cap="none">
              <a:solidFill>
                <a:srgbClr val="C7FF96"/>
              </a:solidFill>
              <a:latin typeface="Hanken Grotesk"/>
              <a:ea typeface="Hanken Grotesk"/>
              <a:cs typeface="Hanken Grotesk"/>
              <a:sym typeface="Hanken Grotesk"/>
            </a:endParaRPr>
          </a:p>
        </p:txBody>
      </p:sp>
      <p:sp>
        <p:nvSpPr>
          <p:cNvPr id="92" name="Google Shape;92;p7"/>
          <p:cNvSpPr/>
          <p:nvPr/>
        </p:nvSpPr>
        <p:spPr>
          <a:xfrm>
            <a:off x="778300" y="4018475"/>
            <a:ext cx="1650300" cy="3657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999999"/>
              </a:buClr>
              <a:buSzPts val="1300"/>
              <a:buFont typeface="Calibri"/>
              <a:buNone/>
            </a:pPr>
            <a:r>
              <a:rPr lang="en-US" sz="1200" b="0" i="0" u="none" strike="noStrike" cap="none">
                <a:solidFill>
                  <a:srgbClr val="999999"/>
                </a:solidFill>
                <a:latin typeface="Hanken Grotesk"/>
                <a:ea typeface="Hanken Grotesk"/>
                <a:cs typeface="Hanken Grotesk"/>
                <a:sym typeface="Hanken Grotesk"/>
              </a:rPr>
              <a:t>Is AI saying the right thing about you?</a:t>
            </a:r>
            <a:endParaRPr sz="1200" b="0" i="0" u="none" strike="noStrike" cap="none">
              <a:solidFill>
                <a:schemeClr val="dk1"/>
              </a:solidFill>
              <a:latin typeface="Hanken Grotesk"/>
              <a:ea typeface="Hanken Grotesk"/>
              <a:cs typeface="Hanken Grotesk"/>
              <a:sym typeface="Hanken Grotesk"/>
            </a:endParaRPr>
          </a:p>
        </p:txBody>
      </p:sp>
      <p:sp>
        <p:nvSpPr>
          <p:cNvPr id="93" name="Google Shape;93;p7"/>
          <p:cNvSpPr/>
          <p:nvPr/>
        </p:nvSpPr>
        <p:spPr>
          <a:xfrm>
            <a:off x="3756150" y="3497068"/>
            <a:ext cx="1828800" cy="3201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5A623"/>
              </a:buClr>
              <a:buSzPts val="1800"/>
              <a:buFont typeface="Trebuchet MS"/>
              <a:buNone/>
            </a:pPr>
            <a:r>
              <a:rPr lang="en-US" sz="2200" b="1" i="0" u="none" strike="noStrike" cap="none">
                <a:solidFill>
                  <a:srgbClr val="8B8CFF"/>
                </a:solidFill>
                <a:latin typeface="Hanken Grotesk"/>
                <a:ea typeface="Hanken Grotesk"/>
                <a:cs typeface="Hanken Grotesk"/>
                <a:sym typeface="Hanken Grotesk"/>
              </a:rPr>
              <a:t>Authority</a:t>
            </a:r>
            <a:endParaRPr sz="2200" b="1" i="0" u="none" strike="noStrike" cap="none">
              <a:solidFill>
                <a:srgbClr val="8B8CFF"/>
              </a:solidFill>
              <a:latin typeface="Hanken Grotesk"/>
              <a:ea typeface="Hanken Grotesk"/>
              <a:cs typeface="Hanken Grotesk"/>
              <a:sym typeface="Hanken Grotesk"/>
            </a:endParaRPr>
          </a:p>
        </p:txBody>
      </p:sp>
      <p:sp>
        <p:nvSpPr>
          <p:cNvPr id="94" name="Google Shape;94;p7"/>
          <p:cNvSpPr/>
          <p:nvPr/>
        </p:nvSpPr>
        <p:spPr>
          <a:xfrm>
            <a:off x="3446100" y="3895625"/>
            <a:ext cx="2251800" cy="6114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999999"/>
              </a:buClr>
              <a:buSzPts val="1300"/>
              <a:buFont typeface="Calibri"/>
              <a:buNone/>
            </a:pPr>
            <a:r>
              <a:rPr lang="en-US" sz="1200" b="0" i="0" u="none" strike="noStrike" cap="none">
                <a:solidFill>
                  <a:srgbClr val="999999"/>
                </a:solidFill>
                <a:latin typeface="Hanken Grotesk"/>
                <a:ea typeface="Hanken Grotesk"/>
                <a:cs typeface="Hanken Grotesk"/>
                <a:sym typeface="Hanken Grotesk"/>
              </a:rPr>
              <a:t>Are you the cited source, or is someone else speaking for you?</a:t>
            </a:r>
            <a:endParaRPr sz="1200" b="0" i="0" u="none" strike="noStrike" cap="none">
              <a:solidFill>
                <a:schemeClr val="dk1"/>
              </a:solidFill>
              <a:latin typeface="Hanken Grotesk"/>
              <a:ea typeface="Hanken Grotesk"/>
              <a:cs typeface="Hanken Grotesk"/>
              <a:sym typeface="Hanken Grotesk"/>
            </a:endParaRPr>
          </a:p>
        </p:txBody>
      </p:sp>
      <p:sp>
        <p:nvSpPr>
          <p:cNvPr id="95" name="Google Shape;95;p7"/>
          <p:cNvSpPr/>
          <p:nvPr/>
        </p:nvSpPr>
        <p:spPr>
          <a:xfrm>
            <a:off x="6405750" y="3497075"/>
            <a:ext cx="2251800" cy="3201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Trebuchet MS"/>
              <a:buNone/>
            </a:pPr>
            <a:r>
              <a:rPr lang="en-US" sz="2200" b="1" i="0" u="none" strike="noStrike" cap="none">
                <a:solidFill>
                  <a:srgbClr val="00A882"/>
                </a:solidFill>
                <a:latin typeface="Hanken Grotesk"/>
                <a:ea typeface="Hanken Grotesk"/>
                <a:cs typeface="Hanken Grotesk"/>
                <a:sym typeface="Hanken Grotesk"/>
              </a:rPr>
              <a:t>Conversion</a:t>
            </a:r>
            <a:endParaRPr sz="2200" b="1" i="0" u="none" strike="noStrike" cap="none">
              <a:solidFill>
                <a:srgbClr val="00A882"/>
              </a:solidFill>
              <a:latin typeface="Hanken Grotesk"/>
              <a:ea typeface="Hanken Grotesk"/>
              <a:cs typeface="Hanken Grotesk"/>
              <a:sym typeface="Hanken Grotesk"/>
            </a:endParaRPr>
          </a:p>
        </p:txBody>
      </p:sp>
      <p:sp>
        <p:nvSpPr>
          <p:cNvPr id="96" name="Google Shape;96;p7"/>
          <p:cNvSpPr/>
          <p:nvPr/>
        </p:nvSpPr>
        <p:spPr>
          <a:xfrm>
            <a:off x="6499300" y="3950450"/>
            <a:ext cx="2064600" cy="648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999999"/>
              </a:buClr>
              <a:buSzPts val="1300"/>
              <a:buFont typeface="Calibri"/>
              <a:buNone/>
            </a:pPr>
            <a:r>
              <a:rPr lang="en-US" sz="1200" b="0" i="0" u="none" strike="noStrike" cap="none">
                <a:solidFill>
                  <a:srgbClr val="999999"/>
                </a:solidFill>
                <a:latin typeface="Hanken Grotesk"/>
                <a:ea typeface="Hanken Grotesk"/>
                <a:cs typeface="Hanken Grotesk"/>
                <a:sym typeface="Hanken Grotesk"/>
              </a:rPr>
              <a:t>When someone needs to act — can they find you?</a:t>
            </a:r>
            <a:endParaRPr sz="1200" b="0" i="0" u="none" strike="noStrike" cap="none">
              <a:solidFill>
                <a:schemeClr val="dk1"/>
              </a:solidFill>
              <a:latin typeface="Hanken Grotesk"/>
              <a:ea typeface="Hanken Grotesk"/>
              <a:cs typeface="Hanken Grotesk"/>
              <a:sym typeface="Hanken Grotesk"/>
            </a:endParaRPr>
          </a:p>
        </p:txBody>
      </p:sp>
      <p:pic>
        <p:nvPicPr>
          <p:cNvPr id="97" name="Google Shape;97;p7"/>
          <p:cNvPicPr preferRelativeResize="0"/>
          <p:nvPr/>
        </p:nvPicPr>
        <p:blipFill rotWithShape="1">
          <a:blip r:embed="rId3">
            <a:alphaModFix/>
          </a:blip>
          <a:srcRect/>
          <a:stretch/>
        </p:blipFill>
        <p:spPr>
          <a:xfrm>
            <a:off x="1046100" y="2010112"/>
            <a:ext cx="1132500" cy="1132525"/>
          </a:xfrm>
          <a:prstGeom prst="rect">
            <a:avLst/>
          </a:prstGeom>
          <a:noFill/>
          <a:ln>
            <a:noFill/>
          </a:ln>
        </p:spPr>
      </p:pic>
      <p:pic>
        <p:nvPicPr>
          <p:cNvPr id="98" name="Google Shape;98;p7"/>
          <p:cNvPicPr preferRelativeResize="0"/>
          <p:nvPr/>
        </p:nvPicPr>
        <p:blipFill rotWithShape="1">
          <a:blip r:embed="rId4">
            <a:alphaModFix/>
          </a:blip>
          <a:srcRect/>
          <a:stretch/>
        </p:blipFill>
        <p:spPr>
          <a:xfrm>
            <a:off x="4005750" y="2008197"/>
            <a:ext cx="1132500" cy="1123759"/>
          </a:xfrm>
          <a:prstGeom prst="rect">
            <a:avLst/>
          </a:prstGeom>
          <a:noFill/>
          <a:ln>
            <a:noFill/>
          </a:ln>
        </p:spPr>
      </p:pic>
      <p:pic>
        <p:nvPicPr>
          <p:cNvPr id="99" name="Google Shape;99;p7"/>
          <p:cNvPicPr preferRelativeResize="0"/>
          <p:nvPr/>
        </p:nvPicPr>
        <p:blipFill rotWithShape="1">
          <a:blip r:embed="rId5">
            <a:alphaModFix/>
          </a:blip>
          <a:srcRect/>
          <a:stretch/>
        </p:blipFill>
        <p:spPr>
          <a:xfrm>
            <a:off x="6803597" y="2010113"/>
            <a:ext cx="1456106" cy="1132525"/>
          </a:xfrm>
          <a:prstGeom prst="rect">
            <a:avLst/>
          </a:prstGeom>
          <a:noFill/>
          <a:ln>
            <a:noFill/>
          </a:ln>
        </p:spPr>
      </p:pic>
      <p:sp>
        <p:nvSpPr>
          <p:cNvPr id="100" name="Google Shape;100;p7"/>
          <p:cNvSpPr/>
          <p:nvPr/>
        </p:nvSpPr>
        <p:spPr>
          <a:xfrm>
            <a:off x="457200" y="280497"/>
            <a:ext cx="8229600" cy="9219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800"/>
              <a:buFont typeface="Trebuchet MS"/>
              <a:buNone/>
            </a:pPr>
            <a:r>
              <a:rPr lang="en-US" sz="3400" b="1">
                <a:solidFill>
                  <a:srgbClr val="EDF0F5"/>
                </a:solidFill>
                <a:latin typeface="Hanken Grotesk"/>
                <a:ea typeface="Hanken Grotesk"/>
                <a:cs typeface="Hanken Grotesk"/>
                <a:sym typeface="Hanken Grotesk"/>
              </a:rPr>
              <a:t>This isn't about pageviews</a:t>
            </a:r>
            <a:r>
              <a:rPr lang="en-US" sz="2400" b="1">
                <a:solidFill>
                  <a:srgbClr val="EDF0F5"/>
                </a:solidFill>
                <a:latin typeface="Trebuchet MS"/>
                <a:ea typeface="Trebuchet MS"/>
                <a:cs typeface="Trebuchet MS"/>
                <a:sym typeface="Trebuchet MS"/>
              </a:rPr>
              <a:t>.</a:t>
            </a:r>
            <a:endParaRPr sz="2400" b="1">
              <a:solidFill>
                <a:srgbClr val="EDF0F5"/>
              </a:solidFill>
              <a:latin typeface="Trebuchet MS"/>
              <a:ea typeface="Trebuchet MS"/>
              <a:cs typeface="Trebuchet MS"/>
              <a:sym typeface="Trebuchet MS"/>
            </a:endParaRPr>
          </a:p>
          <a:p>
            <a:pPr marL="0" lvl="0" indent="0" algn="ctr" rtl="0">
              <a:lnSpc>
                <a:spcPct val="130000"/>
              </a:lnSpc>
              <a:spcBef>
                <a:spcPts val="0"/>
              </a:spcBef>
              <a:spcAft>
                <a:spcPts val="0"/>
              </a:spcAft>
              <a:buClr>
                <a:srgbClr val="999999"/>
              </a:buClr>
              <a:buSzPts val="1800"/>
              <a:buFont typeface="Calibri"/>
              <a:buNone/>
            </a:pPr>
            <a:r>
              <a:rPr lang="en-US" sz="1200">
                <a:solidFill>
                  <a:srgbClr val="C7FF96"/>
                </a:solidFill>
                <a:latin typeface="Hanken Grotesk"/>
                <a:ea typeface="Hanken Grotesk"/>
                <a:cs typeface="Hanken Grotesk"/>
                <a:sym typeface="Hanken Grotesk"/>
              </a:rPr>
              <a:t>You make money from bookings. From tours that run. From experiences people actually show up for.</a:t>
            </a:r>
            <a:endParaRPr sz="2400" b="1">
              <a:solidFill>
                <a:srgbClr val="EDF0F5"/>
              </a:solidFill>
              <a:latin typeface="Trebuchet MS"/>
              <a:ea typeface="Trebuchet MS"/>
              <a:cs typeface="Trebuchet MS"/>
              <a:sym typeface="Trebuchet M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05"/>
        <p:cNvGrpSpPr/>
        <p:nvPr/>
      </p:nvGrpSpPr>
      <p:grpSpPr>
        <a:xfrm>
          <a:off x="0" y="0"/>
          <a:ext cx="0" cy="0"/>
          <a:chOff x="0" y="0"/>
          <a:chExt cx="0" cy="0"/>
        </a:xfrm>
      </p:grpSpPr>
      <p:sp>
        <p:nvSpPr>
          <p:cNvPr id="106" name="Google Shape;106;g3c5d817bbb8_0_139"/>
          <p:cNvSpPr/>
          <p:nvPr/>
        </p:nvSpPr>
        <p:spPr>
          <a:xfrm>
            <a:off x="309600" y="1282700"/>
            <a:ext cx="3543900" cy="7080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F5A623"/>
              </a:buClr>
              <a:buSzPts val="1500"/>
              <a:buFont typeface="Trebuchet MS"/>
              <a:buNone/>
            </a:pPr>
            <a:r>
              <a:rPr lang="en-US" sz="2200" b="1" i="0" u="none" strike="noStrike" cap="none">
                <a:solidFill>
                  <a:srgbClr val="C7FF96"/>
                </a:solidFill>
                <a:latin typeface="Hanken Grotesk"/>
                <a:ea typeface="Hanken Grotesk"/>
                <a:cs typeface="Hanken Grotesk"/>
                <a:sym typeface="Hanken Grotesk"/>
              </a:rPr>
              <a:t>Weldborough,</a:t>
            </a:r>
            <a:r>
              <a:rPr lang="en-US" sz="2200" b="1" i="0" u="none" strike="noStrike" cap="none">
                <a:solidFill>
                  <a:srgbClr val="EDF0F5"/>
                </a:solidFill>
                <a:latin typeface="Hanken Grotesk"/>
                <a:ea typeface="Hanken Grotesk"/>
                <a:cs typeface="Hanken Grotesk"/>
                <a:sym typeface="Hanken Grotesk"/>
              </a:rPr>
              <a:t> Tasmania — January 2026</a:t>
            </a:r>
            <a:endParaRPr sz="2200" b="1" i="0" u="none" strike="noStrike" cap="none">
              <a:solidFill>
                <a:srgbClr val="EDF0F5"/>
              </a:solidFill>
              <a:latin typeface="Hanken Grotesk"/>
              <a:ea typeface="Hanken Grotesk"/>
              <a:cs typeface="Hanken Grotesk"/>
              <a:sym typeface="Hanken Grotesk"/>
            </a:endParaRPr>
          </a:p>
        </p:txBody>
      </p:sp>
      <p:sp>
        <p:nvSpPr>
          <p:cNvPr id="107" name="Google Shape;107;g3c5d817bbb8_0_139"/>
          <p:cNvSpPr/>
          <p:nvPr/>
        </p:nvSpPr>
        <p:spPr>
          <a:xfrm>
            <a:off x="309600" y="2149875"/>
            <a:ext cx="3361500" cy="1092000"/>
          </a:xfrm>
          <a:prstGeom prst="rect">
            <a:avLst/>
          </a:prstGeom>
          <a:noFill/>
          <a:ln>
            <a:noFill/>
          </a:ln>
        </p:spPr>
        <p:txBody>
          <a:bodyPr spcFirstLastPara="1" wrap="square" lIns="0" tIns="0" rIns="0" bIns="0" anchor="ctr" anchorCtr="0">
            <a:noAutofit/>
          </a:bodyPr>
          <a:lstStyle/>
          <a:p>
            <a:pPr marL="0" marR="0" lvl="0" indent="0" algn="l" rtl="0">
              <a:lnSpc>
                <a:spcPct val="135000"/>
              </a:lnSpc>
              <a:spcBef>
                <a:spcPts val="0"/>
              </a:spcBef>
              <a:spcAft>
                <a:spcPts val="0"/>
              </a:spcAft>
              <a:buClr>
                <a:srgbClr val="FFFFFF"/>
              </a:buClr>
              <a:buSzPts val="1400"/>
              <a:buFont typeface="Calibri"/>
              <a:buNone/>
            </a:pPr>
            <a:r>
              <a:rPr lang="en-US" sz="1200" b="0" i="0" u="none" strike="noStrike" cap="none">
                <a:solidFill>
                  <a:srgbClr val="FFFFFF"/>
                </a:solidFill>
                <a:latin typeface="Hanken Grotesk"/>
                <a:ea typeface="Hanken Grotesk"/>
                <a:cs typeface="Hanken Grotesk"/>
                <a:sym typeface="Hanken Grotesk"/>
              </a:rPr>
              <a:t>Dozens of visitors drove to a remote former mining village based on information from </a:t>
            </a:r>
            <a:r>
              <a:rPr lang="en-US" sz="1200" b="0" i="0" u="none" strike="noStrike" cap="none">
                <a:solidFill>
                  <a:schemeClr val="lt1"/>
                </a:solidFill>
                <a:latin typeface="Hanken Grotesk"/>
                <a:ea typeface="Hanken Grotesk"/>
                <a:cs typeface="Hanken Grotesk"/>
                <a:sym typeface="Hanken Grotesk"/>
              </a:rPr>
              <a:t>an AI-generated blog post</a:t>
            </a:r>
            <a:r>
              <a:rPr lang="en-US" sz="1200" b="0" i="0" u="none" strike="noStrike" cap="none">
                <a:solidFill>
                  <a:srgbClr val="FFFFFF"/>
                </a:solidFill>
                <a:latin typeface="Hanken Grotesk"/>
                <a:ea typeface="Hanken Grotesk"/>
                <a:cs typeface="Hanken Grotesk"/>
                <a:sym typeface="Hanken Grotesk"/>
              </a:rPr>
              <a:t>. A group of 24 mainland drivers took a special detour specifically for it.</a:t>
            </a:r>
            <a:endParaRPr sz="1200" b="0" i="0" u="none" strike="noStrike" cap="none">
              <a:solidFill>
                <a:srgbClr val="B5B2A6"/>
              </a:solidFill>
              <a:latin typeface="Hanken Grotesk"/>
              <a:ea typeface="Hanken Grotesk"/>
              <a:cs typeface="Hanken Grotesk"/>
              <a:sym typeface="Hanken Grotesk"/>
            </a:endParaRPr>
          </a:p>
        </p:txBody>
      </p:sp>
      <p:sp>
        <p:nvSpPr>
          <p:cNvPr id="108" name="Google Shape;108;g3c5d817bbb8_0_139"/>
          <p:cNvSpPr/>
          <p:nvPr/>
        </p:nvSpPr>
        <p:spPr>
          <a:xfrm>
            <a:off x="309597" y="3503950"/>
            <a:ext cx="3269400" cy="3201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999999"/>
              </a:buClr>
              <a:buSzPts val="1300"/>
              <a:buFont typeface="Calibri"/>
              <a:buNone/>
            </a:pPr>
            <a:r>
              <a:rPr lang="en-US" sz="1300" b="0" i="1" u="none" strike="noStrike" cap="none">
                <a:solidFill>
                  <a:srgbClr val="8B8CFF"/>
                </a:solidFill>
                <a:latin typeface="Hanken Grotesk"/>
                <a:ea typeface="Hanken Grotesk"/>
                <a:cs typeface="Hanken Grotesk"/>
                <a:sym typeface="Hanken Grotesk"/>
              </a:rPr>
              <a:t>“If you find them, come back and tell me, and I’ll shout you beer all night.”</a:t>
            </a:r>
            <a:endParaRPr sz="1300" b="0" i="0" u="none" strike="noStrike" cap="none">
              <a:solidFill>
                <a:srgbClr val="8B8CFF"/>
              </a:solidFill>
              <a:latin typeface="Hanken Grotesk"/>
              <a:ea typeface="Hanken Grotesk"/>
              <a:cs typeface="Hanken Grotesk"/>
              <a:sym typeface="Hanken Grotesk"/>
            </a:endParaRPr>
          </a:p>
        </p:txBody>
      </p:sp>
      <p:sp>
        <p:nvSpPr>
          <p:cNvPr id="109" name="Google Shape;109;g3c5d817bbb8_0_139"/>
          <p:cNvSpPr/>
          <p:nvPr/>
        </p:nvSpPr>
        <p:spPr>
          <a:xfrm>
            <a:off x="457200" y="4800600"/>
            <a:ext cx="8229600" cy="228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666666"/>
              </a:buClr>
              <a:buSzPts val="900"/>
              <a:buFont typeface="Calibri"/>
              <a:buNone/>
            </a:pPr>
            <a:r>
              <a:rPr lang="en-US" sz="800" b="0" i="0" u="none" strike="noStrike" cap="none">
                <a:solidFill>
                  <a:srgbClr val="666666"/>
                </a:solidFill>
                <a:latin typeface="Geist Mono"/>
                <a:ea typeface="Geist Mono"/>
                <a:cs typeface="Geist Mono"/>
                <a:sym typeface="Geist Mono"/>
              </a:rPr>
              <a:t>Image: ABC News  •  abc.net.au  •  90% of AI itineraries contain errors (Prof. Anne Hardy)</a:t>
            </a:r>
            <a:endParaRPr sz="800" b="0" i="0" u="none" strike="noStrike" cap="none">
              <a:solidFill>
                <a:schemeClr val="dk1"/>
              </a:solidFill>
              <a:latin typeface="Geist Mono"/>
              <a:ea typeface="Geist Mono"/>
              <a:cs typeface="Geist Mono"/>
              <a:sym typeface="Geist Mono"/>
            </a:endParaRPr>
          </a:p>
        </p:txBody>
      </p:sp>
      <p:pic>
        <p:nvPicPr>
          <p:cNvPr id="110" name="Google Shape;110;g3c5d817bbb8_0_139" title="Screenshot 2026-03-16 at 2.00.28 pm.png"/>
          <p:cNvPicPr preferRelativeResize="0"/>
          <p:nvPr/>
        </p:nvPicPr>
        <p:blipFill rotWithShape="1">
          <a:blip r:embed="rId3">
            <a:alphaModFix/>
          </a:blip>
          <a:srcRect/>
          <a:stretch/>
        </p:blipFill>
        <p:spPr>
          <a:xfrm>
            <a:off x="4321100" y="880724"/>
            <a:ext cx="4365699" cy="3382051"/>
          </a:xfrm>
          <a:prstGeom prst="rect">
            <a:avLst/>
          </a:prstGeom>
          <a:noFill/>
          <a:ln>
            <a:noFill/>
          </a:ln>
        </p:spPr>
      </p:pic>
      <p:sp>
        <p:nvSpPr>
          <p:cNvPr id="111" name="Google Shape;111;g3c5d817bbb8_0_139"/>
          <p:cNvSpPr txBox="1"/>
          <p:nvPr/>
        </p:nvSpPr>
        <p:spPr>
          <a:xfrm>
            <a:off x="2581450" y="3503950"/>
            <a:ext cx="690000" cy="708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400"/>
              <a:buFont typeface="Arial"/>
              <a:buNone/>
            </a:pPr>
            <a:r>
              <a:rPr lang="en-US" sz="3400" b="0" i="0" u="none" strike="noStrike" cap="none">
                <a:solidFill>
                  <a:srgbClr val="000000"/>
                </a:solidFill>
                <a:latin typeface="Arial"/>
                <a:ea typeface="Arial"/>
                <a:cs typeface="Arial"/>
                <a:sym typeface="Arial"/>
              </a:rPr>
              <a:t>🍻</a:t>
            </a:r>
            <a:endParaRPr sz="3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16"/>
        <p:cNvGrpSpPr/>
        <p:nvPr/>
      </p:nvGrpSpPr>
      <p:grpSpPr>
        <a:xfrm>
          <a:off x="0" y="0"/>
          <a:ext cx="0" cy="0"/>
          <a:chOff x="0" y="0"/>
          <a:chExt cx="0" cy="0"/>
        </a:xfrm>
      </p:grpSpPr>
      <p:sp>
        <p:nvSpPr>
          <p:cNvPr id="117" name="Google Shape;117;g3c5dae74d83_2_0"/>
          <p:cNvSpPr/>
          <p:nvPr/>
        </p:nvSpPr>
        <p:spPr>
          <a:xfrm>
            <a:off x="309600" y="1105150"/>
            <a:ext cx="3543900" cy="7080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100"/>
              <a:buFont typeface="Arial"/>
              <a:buNone/>
            </a:pPr>
            <a:r>
              <a:rPr lang="en-US" sz="2200" b="1" i="0" u="none" strike="noStrike" cap="none">
                <a:solidFill>
                  <a:srgbClr val="C7FF96"/>
                </a:solidFill>
                <a:latin typeface="Hanken Grotesk"/>
                <a:ea typeface="Hanken Grotesk"/>
                <a:cs typeface="Hanken Grotesk"/>
                <a:sym typeface="Hanken Grotesk"/>
              </a:rPr>
              <a:t>Bargain Car Rentals</a:t>
            </a:r>
            <a:r>
              <a:rPr lang="en-US" sz="2200" b="1" i="0" u="none" strike="noStrike" cap="none">
                <a:solidFill>
                  <a:srgbClr val="EDF0F5"/>
                </a:solidFill>
                <a:latin typeface="Hanken Grotesk"/>
                <a:ea typeface="Hanken Grotesk"/>
                <a:cs typeface="Hanken Grotesk"/>
                <a:sym typeface="Hanken Grotesk"/>
              </a:rPr>
              <a:t>, Hobart — March 2026</a:t>
            </a:r>
            <a:endParaRPr sz="2200" b="1" i="0" u="none" strike="noStrike" cap="none">
              <a:solidFill>
                <a:srgbClr val="EDF0F5"/>
              </a:solidFill>
              <a:latin typeface="Hanken Grotesk"/>
              <a:ea typeface="Hanken Grotesk"/>
              <a:cs typeface="Hanken Grotesk"/>
              <a:sym typeface="Hanken Grotesk"/>
            </a:endParaRPr>
          </a:p>
        </p:txBody>
      </p:sp>
      <p:sp>
        <p:nvSpPr>
          <p:cNvPr id="118" name="Google Shape;118;g3c5dae74d83_2_0"/>
          <p:cNvSpPr/>
          <p:nvPr/>
        </p:nvSpPr>
        <p:spPr>
          <a:xfrm>
            <a:off x="309600" y="1972325"/>
            <a:ext cx="3361500" cy="6711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FFFFFF"/>
              </a:buClr>
              <a:buSzPts val="1400"/>
              <a:buFont typeface="Calibri"/>
              <a:buNone/>
            </a:pPr>
            <a:r>
              <a:rPr lang="en-US" sz="1200">
                <a:solidFill>
                  <a:srgbClr val="FFFFFF"/>
                </a:solidFill>
                <a:latin typeface="Hanken Grotesk"/>
                <a:ea typeface="Hanken Grotesk"/>
                <a:cs typeface="Hanken Grotesk"/>
                <a:sym typeface="Hanken Grotesk"/>
              </a:rPr>
              <a:t>Earlier this year</a:t>
            </a:r>
            <a:r>
              <a:rPr lang="en-US" sz="1200" b="0" i="0" u="none" strike="noStrike" cap="none">
                <a:solidFill>
                  <a:srgbClr val="FFFFFF"/>
                </a:solidFill>
                <a:latin typeface="Hanken Grotesk"/>
                <a:ea typeface="Hanken Grotesk"/>
                <a:cs typeface="Hanken Grotesk"/>
                <a:sym typeface="Hanken Grotesk"/>
              </a:rPr>
              <a:t>, an article about the sale of Bargain Car Rentals — one of our clients, was published with:</a:t>
            </a:r>
            <a:endParaRPr sz="1200" b="0" i="0" u="none" strike="noStrike" cap="none">
              <a:solidFill>
                <a:srgbClr val="B5B2A6"/>
              </a:solidFill>
              <a:latin typeface="Hanken Grotesk"/>
              <a:ea typeface="Hanken Grotesk"/>
              <a:cs typeface="Hanken Grotesk"/>
              <a:sym typeface="Hanken Grotesk"/>
            </a:endParaRPr>
          </a:p>
        </p:txBody>
      </p:sp>
      <p:pic>
        <p:nvPicPr>
          <p:cNvPr id="119" name="Google Shape;119;g3c5dae74d83_2_0"/>
          <p:cNvPicPr preferRelativeResize="0"/>
          <p:nvPr/>
        </p:nvPicPr>
        <p:blipFill rotWithShape="1">
          <a:blip r:embed="rId3">
            <a:alphaModFix/>
          </a:blip>
          <a:srcRect/>
          <a:stretch/>
        </p:blipFill>
        <p:spPr>
          <a:xfrm>
            <a:off x="4321100" y="1105150"/>
            <a:ext cx="4365701" cy="2933212"/>
          </a:xfrm>
          <a:prstGeom prst="rect">
            <a:avLst/>
          </a:prstGeom>
          <a:noFill/>
          <a:ln>
            <a:noFill/>
          </a:ln>
        </p:spPr>
      </p:pic>
      <p:sp>
        <p:nvSpPr>
          <p:cNvPr id="120" name="Google Shape;120;g3c5dae74d83_2_0"/>
          <p:cNvSpPr/>
          <p:nvPr/>
        </p:nvSpPr>
        <p:spPr>
          <a:xfrm>
            <a:off x="490825" y="2802600"/>
            <a:ext cx="3361500" cy="3201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999999"/>
              </a:buClr>
              <a:buSzPts val="1400"/>
              <a:buFont typeface="Calibri"/>
              <a:buNone/>
            </a:pPr>
            <a:r>
              <a:rPr lang="en-US" sz="1200" b="0" i="0" u="none" strike="noStrike" cap="none">
                <a:solidFill>
                  <a:srgbClr val="999999"/>
                </a:solidFill>
                <a:latin typeface="Hanken Grotesk"/>
                <a:ea typeface="Hanken Grotesk"/>
                <a:cs typeface="Hanken Grotesk"/>
                <a:sym typeface="Hanken Grotesk"/>
              </a:rPr>
              <a:t>The wrong person named as the owner</a:t>
            </a:r>
            <a:endParaRPr sz="1200" b="0" i="0" u="none" strike="noStrike" cap="none">
              <a:solidFill>
                <a:schemeClr val="dk1"/>
              </a:solidFill>
              <a:latin typeface="Hanken Grotesk"/>
              <a:ea typeface="Hanken Grotesk"/>
              <a:cs typeface="Hanken Grotesk"/>
              <a:sym typeface="Hanken Grotesk"/>
            </a:endParaRPr>
          </a:p>
        </p:txBody>
      </p:sp>
      <p:sp>
        <p:nvSpPr>
          <p:cNvPr id="121" name="Google Shape;121;g3c5dae74d83_2_0"/>
          <p:cNvSpPr/>
          <p:nvPr/>
        </p:nvSpPr>
        <p:spPr>
          <a:xfrm>
            <a:off x="490825" y="3281877"/>
            <a:ext cx="3361500" cy="3201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999999"/>
              </a:buClr>
              <a:buSzPts val="1400"/>
              <a:buFont typeface="Calibri"/>
              <a:buNone/>
            </a:pPr>
            <a:r>
              <a:rPr lang="en-US" sz="1200" b="0" i="0" u="none" strike="noStrike" cap="none">
                <a:solidFill>
                  <a:srgbClr val="999999"/>
                </a:solidFill>
                <a:latin typeface="Hanken Grotesk"/>
                <a:ea typeface="Hanken Grotesk"/>
                <a:cs typeface="Hanken Grotesk"/>
                <a:sym typeface="Hanken Grotesk"/>
              </a:rPr>
              <a:t>Someone else’s photo used for the owner</a:t>
            </a:r>
            <a:endParaRPr sz="1200" b="0" i="0" u="none" strike="noStrike" cap="none">
              <a:solidFill>
                <a:schemeClr val="dk1"/>
              </a:solidFill>
              <a:latin typeface="Hanken Grotesk"/>
              <a:ea typeface="Hanken Grotesk"/>
              <a:cs typeface="Hanken Grotesk"/>
              <a:sym typeface="Hanken Grotesk"/>
            </a:endParaRPr>
          </a:p>
        </p:txBody>
      </p:sp>
      <p:sp>
        <p:nvSpPr>
          <p:cNvPr id="122" name="Google Shape;122;g3c5dae74d83_2_0"/>
          <p:cNvSpPr/>
          <p:nvPr/>
        </p:nvSpPr>
        <p:spPr>
          <a:xfrm>
            <a:off x="490825" y="3761150"/>
            <a:ext cx="3361500" cy="3201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999999"/>
              </a:buClr>
              <a:buSzPts val="1400"/>
              <a:buFont typeface="Calibri"/>
              <a:buNone/>
            </a:pPr>
            <a:r>
              <a:rPr lang="en-US" sz="1200" b="0" i="0" u="none" strike="noStrike" cap="none">
                <a:solidFill>
                  <a:srgbClr val="999999"/>
                </a:solidFill>
                <a:latin typeface="Hanken Grotesk"/>
                <a:ea typeface="Hanken Grotesk"/>
                <a:cs typeface="Hanken Grotesk"/>
                <a:sym typeface="Hanken Grotesk"/>
              </a:rPr>
              <a:t>Misrepresented details of the transaction</a:t>
            </a:r>
            <a:endParaRPr sz="1200" b="0" i="0" u="none" strike="noStrike" cap="none">
              <a:solidFill>
                <a:schemeClr val="dk1"/>
              </a:solidFill>
              <a:latin typeface="Hanken Grotesk"/>
              <a:ea typeface="Hanken Grotesk"/>
              <a:cs typeface="Hanken Grotesk"/>
              <a:sym typeface="Hanken Grotesk"/>
            </a:endParaRPr>
          </a:p>
        </p:txBody>
      </p:sp>
      <p:pic>
        <p:nvPicPr>
          <p:cNvPr id="123" name="Google Shape;123;g3c5dae74d83_2_0"/>
          <p:cNvPicPr preferRelativeResize="0"/>
          <p:nvPr/>
        </p:nvPicPr>
        <p:blipFill rotWithShape="1">
          <a:blip r:embed="rId4">
            <a:alphaModFix/>
          </a:blip>
          <a:srcRect/>
          <a:stretch/>
        </p:blipFill>
        <p:spPr>
          <a:xfrm>
            <a:off x="309603" y="2916926"/>
            <a:ext cx="49237" cy="91440"/>
          </a:xfrm>
          <a:prstGeom prst="rect">
            <a:avLst/>
          </a:prstGeom>
          <a:noFill/>
          <a:ln>
            <a:noFill/>
          </a:ln>
        </p:spPr>
      </p:pic>
      <p:pic>
        <p:nvPicPr>
          <p:cNvPr id="124" name="Google Shape;124;g3c5dae74d83_2_0"/>
          <p:cNvPicPr preferRelativeResize="0"/>
          <p:nvPr/>
        </p:nvPicPr>
        <p:blipFill rotWithShape="1">
          <a:blip r:embed="rId4">
            <a:alphaModFix/>
          </a:blip>
          <a:srcRect/>
          <a:stretch/>
        </p:blipFill>
        <p:spPr>
          <a:xfrm>
            <a:off x="309603" y="3396201"/>
            <a:ext cx="49237" cy="91440"/>
          </a:xfrm>
          <a:prstGeom prst="rect">
            <a:avLst/>
          </a:prstGeom>
          <a:noFill/>
          <a:ln>
            <a:noFill/>
          </a:ln>
        </p:spPr>
      </p:pic>
      <p:pic>
        <p:nvPicPr>
          <p:cNvPr id="125" name="Google Shape;125;g3c5dae74d83_2_0"/>
          <p:cNvPicPr preferRelativeResize="0"/>
          <p:nvPr/>
        </p:nvPicPr>
        <p:blipFill rotWithShape="1">
          <a:blip r:embed="rId4">
            <a:alphaModFix/>
          </a:blip>
          <a:srcRect/>
          <a:stretch/>
        </p:blipFill>
        <p:spPr>
          <a:xfrm>
            <a:off x="309603" y="3875476"/>
            <a:ext cx="49237" cy="9144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TotalTime>
  <Words>3273</Words>
  <Application>Microsoft Macintosh PowerPoint</Application>
  <PresentationFormat>On-screen Show (16:9)</PresentationFormat>
  <Paragraphs>375</Paragraphs>
  <Slides>38</Slides>
  <Notes>38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Calibri</vt:lpstr>
      <vt:lpstr>Arial</vt:lpstr>
      <vt:lpstr>Georgia</vt:lpstr>
      <vt:lpstr>Trebuchet MS</vt:lpstr>
      <vt:lpstr>Geist Mono</vt:lpstr>
      <vt:lpstr>Hanken Grotesk</vt:lpstr>
      <vt:lpstr>Hanken Grotesk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Martin Anderson / Ionata</dc:creator>
  <cp:lastModifiedBy>Martin Anderson</cp:lastModifiedBy>
  <cp:revision>1</cp:revision>
  <dcterms:created xsi:type="dcterms:W3CDTF">2026-03-15T09:55:06Z</dcterms:created>
  <dcterms:modified xsi:type="dcterms:W3CDTF">2026-07-28T04:13:14Z</dcterms:modified>
</cp:coreProperties>
</file>